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D60093"/>
    <a:srgbClr val="3333CC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6" autoAdjust="0"/>
    <p:restoredTop sz="94656" autoAdjust="0"/>
  </p:normalViewPr>
  <p:slideViewPr>
    <p:cSldViewPr snapToGrid="0">
      <p:cViewPr>
        <p:scale>
          <a:sx n="118" d="100"/>
          <a:sy n="118" d="100"/>
        </p:scale>
        <p:origin x="-276" y="-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4E69D-8F96-4685-8747-69D8E840910F}" type="datetimeFigureOut">
              <a:rPr lang="ru-RU"/>
              <a:pPr>
                <a:defRPr/>
              </a:pPr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48F5B-D7C5-4C3E-855A-BB77268F81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3F86A-554C-46F1-8439-ACE5EB7E5B4D}" type="datetimeFigureOut">
              <a:rPr lang="ru-RU"/>
              <a:pPr>
                <a:defRPr/>
              </a:pPr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97B68-4080-49A4-B4F4-C488ABF07E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7B921-5842-4310-B570-08DDCD9FFDBA}" type="datetimeFigureOut">
              <a:rPr lang="ru-RU"/>
              <a:pPr>
                <a:defRPr/>
              </a:pPr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DF202-5876-4CDA-993F-988DBFE848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7D54B-4E0B-4A46-8470-6E7FA0969D67}" type="datetimeFigureOut">
              <a:rPr lang="ru-RU"/>
              <a:pPr>
                <a:defRPr/>
              </a:pPr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83774-19EE-49DE-9964-EFF13C27CC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817AB-BC1B-4205-8E6F-2BD319216C13}" type="datetimeFigureOut">
              <a:rPr lang="ru-RU"/>
              <a:pPr>
                <a:defRPr/>
              </a:pPr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5E800-C7C7-4AA6-B843-2C8572536A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F40C0-0776-4FE7-A501-7B73F5B8C4E0}" type="datetimeFigureOut">
              <a:rPr lang="ru-RU"/>
              <a:pPr>
                <a:defRPr/>
              </a:pPr>
              <a:t>22.10.2020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2CBDF-C4D3-44A9-B3CF-D6F6D6A7AE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8F1E7-4CA3-44CD-849B-D11E0BA6F0BE}" type="datetimeFigureOut">
              <a:rPr lang="ru-RU"/>
              <a:pPr>
                <a:defRPr/>
              </a:pPr>
              <a:t>22.10.2020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10AF1-1488-436E-B943-FF2DF8DDA5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16E0C-AB4E-4AB4-BD1D-C88232228D5D}" type="datetimeFigureOut">
              <a:rPr lang="ru-RU"/>
              <a:pPr>
                <a:defRPr/>
              </a:pPr>
              <a:t>22.10.2020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8D052-B041-44A5-8797-1AC6AF2BDB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9C6DB-CC34-4F82-B9F0-29A369A12F55}" type="datetimeFigureOut">
              <a:rPr lang="ru-RU"/>
              <a:pPr>
                <a:defRPr/>
              </a:pPr>
              <a:t>22.10.2020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3D3DB-A941-48E4-9FE8-3DEE38D262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1D312-E894-4AC8-BF99-D9A584527183}" type="datetimeFigureOut">
              <a:rPr lang="ru-RU"/>
              <a:pPr>
                <a:defRPr/>
              </a:pPr>
              <a:t>22.10.2020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95555-45B0-4AA6-8D6E-CEC9A75FD3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97CC5-2611-4553-B1EE-9ABB9DC6E111}" type="datetimeFigureOut">
              <a:rPr lang="ru-RU"/>
              <a:pPr>
                <a:defRPr/>
              </a:pPr>
              <a:t>22.10.2020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0F8B5-20AE-47C1-BFD1-941ECF1AFC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F79A64-4682-4746-9AFB-2904306525CB}" type="datetimeFigureOut">
              <a:rPr lang="ru-RU"/>
              <a:pPr>
                <a:defRPr/>
              </a:pPr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7D2335-ACE9-4EC0-BC0C-16BBC0728B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4.jpeg"/><Relationship Id="rId7" Type="http://schemas.openxmlformats.org/officeDocument/2006/relationships/image" Target="../media/image59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13" Type="http://schemas.openxmlformats.org/officeDocument/2006/relationships/image" Target="../media/image74.gif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11" Type="http://schemas.openxmlformats.org/officeDocument/2006/relationships/image" Target="../media/image72.gif"/><Relationship Id="rId5" Type="http://schemas.openxmlformats.org/officeDocument/2006/relationships/image" Target="../media/image66.jpeg"/><Relationship Id="rId10" Type="http://schemas.openxmlformats.org/officeDocument/2006/relationships/image" Target="../media/image71.gif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&#1045;&#1083;&#1077;&#1085;&#1072;\Desktop\&#1087;&#1088;&#1077;&#1079;&#1077;&#1085;&#1090;&#1072;&#1094;&#1080;&#1095;\&#1052;&#1054;&#1051;&#1054;&#1044;&#1045;&#1062;.mp3" TargetMode="Externa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gif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eg"/><Relationship Id="rId3" Type="http://schemas.openxmlformats.org/officeDocument/2006/relationships/image" Target="../media/image37.gif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29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8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49.jpeg"/><Relationship Id="rId7" Type="http://schemas.openxmlformats.org/officeDocument/2006/relationships/image" Target="../media/image53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4" Type="http://schemas.openxmlformats.org/officeDocument/2006/relationships/image" Target="../media/image50.jpeg"/><Relationship Id="rId9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/>
          </p:cNvSpPr>
          <p:nvPr>
            <p:ph type="body" idx="1"/>
          </p:nvPr>
        </p:nvSpPr>
        <p:spPr>
          <a:xfrm>
            <a:off x="609600" y="401638"/>
            <a:ext cx="10744200" cy="5775325"/>
          </a:xfrm>
        </p:spPr>
        <p:txBody>
          <a:bodyPr/>
          <a:lstStyle/>
          <a:p>
            <a:pPr algn="ctr">
              <a:lnSpc>
                <a:spcPct val="80000"/>
              </a:lnSpc>
              <a:buFont typeface="Arial" charset="0"/>
              <a:buNone/>
            </a:pPr>
            <a:endParaRPr lang="ru-RU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Мультимедийная игра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ru-RU" sz="360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«Дружная семья»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Подготовительная группа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МБОУ «Детский сад № 455» г.о. Самара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endParaRPr lang="ru-RU" smtClean="0">
              <a:latin typeface="Arial" charset="0"/>
            </a:endParaRP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mtClean="0">
                <a:latin typeface="Arial" charset="0"/>
              </a:rPr>
              <a:t>                                                           </a:t>
            </a:r>
            <a:r>
              <a:rPr lang="ru-RU"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Выполнили:  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                                                   Абламонова Т.И.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                                            Галеева И.В</a:t>
            </a:r>
            <a:r>
              <a:rPr lang="ru-RU" sz="3600" smtClean="0">
                <a:latin typeface="Arial" charset="0"/>
              </a:rPr>
              <a:t>.</a:t>
            </a:r>
          </a:p>
        </p:txBody>
      </p:sp>
      <p:pic>
        <p:nvPicPr>
          <p:cNvPr id="13314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lum bright="-12000"/>
          </a:blip>
          <a:srcRect/>
          <a:stretch>
            <a:fillRect/>
          </a:stretch>
        </p:blipFill>
        <p:spPr bwMode="auto">
          <a:xfrm>
            <a:off x="730250" y="3635375"/>
            <a:ext cx="5437188" cy="28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8" descr="foto-detskogo-divanchika_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9" descr="A1xD9tB6dq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86213" y="1978025"/>
            <a:ext cx="2963862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11" descr="6af9cacab9d8d1b4356ebbd00269f3d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29088" y="3084513"/>
            <a:ext cx="5659437" cy="377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0" name="Picture 16" descr="0013-018-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2304109">
            <a:off x="4137025" y="5375275"/>
            <a:ext cx="1087438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1" name="Picture 17" descr="236-2361593_sock-clip-art-socks-clipar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80400" y="4519613"/>
            <a:ext cx="1265238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2" name="Picture 18" descr="800px_COLOURBOX1193927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3184775">
            <a:off x="10634663" y="5241925"/>
            <a:ext cx="15430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4" name="Picture 20" descr="GL000011817_00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950" y="4194175"/>
            <a:ext cx="1112838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5" name="Picture 21" descr="H29b0ad0dc4ec4a8ba4f7c41b4872ef76v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7074166">
            <a:off x="9197975" y="2916238"/>
            <a:ext cx="15843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3" name="Picture 19" descr="31_1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2023994">
            <a:off x="2486025" y="5149850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8" name="Rectangle 29"/>
          <p:cNvSpPr>
            <a:spLocks noChangeArrowheads="1"/>
          </p:cNvSpPr>
          <p:nvPr/>
        </p:nvSpPr>
        <p:spPr bwMode="auto">
          <a:xfrm>
            <a:off x="379413" y="223838"/>
            <a:ext cx="8947150" cy="75088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>
                <a:solidFill>
                  <a:srgbClr val="CC0000"/>
                </a:solidFill>
                <a:latin typeface="Times New Roman" pitchFamily="18" charset="0"/>
              </a:rPr>
              <a:t>Помоги детям  собрать все носки в комнате</a:t>
            </a:r>
            <a:r>
              <a:rPr lang="ru-RU" sz="3200" b="1">
                <a:solidFill>
                  <a:srgbClr val="CC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5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8402E-6 -1.21387E-6 L -0.20509 0.13318 " pathEditMode="relative" ptsTypes="AA">
                                      <p:cBhvr>
                                        <p:cTn id="6" dur="20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42218E-7 1.50289E-6 L -0.17387 -0.0476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0" y="-24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5346E-7 2.89017E-7 L -0.35646 -0.1909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00" y="-95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2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5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0281E-7 -6.06936E-6 L 0.15982 -0.18105 " pathEditMode="relative" ptsTypes="AA">
                                      <p:cBhvr>
                                        <p:cTn id="21" dur="2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5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2926E-6 3.00578E-6 L 0.34371 -0.13064 " pathEditMode="relative" ptsTypes="AA">
                                      <p:cBhvr>
                                        <p:cTn id="26" dur="2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5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3144E-6 6.24277E-6 L 0.42999 -0.03999 " pathEditMode="relative" ptsTypes="AA">
                                      <p:cBhvr>
                                        <p:cTn id="31" dur="20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2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hqdefault"/>
          <p:cNvPicPr>
            <a:picLocks noChangeAspect="1" noChangeArrowheads="1"/>
          </p:cNvPicPr>
          <p:nvPr/>
        </p:nvPicPr>
        <p:blipFill>
          <a:blip r:embed="rId2"/>
          <a:srcRect t="12593" b="1416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7" descr="flowers-decor-transparent-png-clipart-5a1bb40a219ef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1325" y="4827588"/>
            <a:ext cx="152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9" descr="flowers-decor-transparent-png-clipart-5a1bb40a219ef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76575" y="4860925"/>
            <a:ext cx="12541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10" descr="flowers-decor-transparent-png-clipart-5a1bb40a219ef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57675" y="5081588"/>
            <a:ext cx="152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11" descr="flowers-decor-transparent-png-clipart-5a1bb40a219ef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91163" y="5372100"/>
            <a:ext cx="152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24" descr="worker-hammer-192083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16" t="5890"/>
          <a:stretch>
            <a:fillRect/>
          </a:stretch>
        </p:blipFill>
        <p:spPr bwMode="auto">
          <a:xfrm>
            <a:off x="10356850" y="2943225"/>
            <a:ext cx="14160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7" descr="girl-sweeping-the-floor-with-the-broom-smiling-vector-1247538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435"/>
          <a:stretch>
            <a:fillRect/>
          </a:stretch>
        </p:blipFill>
        <p:spPr bwMode="auto">
          <a:xfrm>
            <a:off x="7008813" y="3602038"/>
            <a:ext cx="3405187" cy="325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28" descr="hqdefault"/>
          <p:cNvPicPr>
            <a:picLocks noChangeAspect="1" noChangeArrowheads="1"/>
          </p:cNvPicPr>
          <p:nvPr/>
        </p:nvPicPr>
        <p:blipFill>
          <a:blip r:embed="rId2"/>
          <a:srcRect l="83751" t="41463" r="11035" b="48178"/>
          <a:stretch>
            <a:fillRect/>
          </a:stretch>
        </p:blipFill>
        <p:spPr bwMode="auto">
          <a:xfrm>
            <a:off x="10212388" y="2693988"/>
            <a:ext cx="6286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33" descr="hello_html_m1dba6a0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5588" y="5146675"/>
            <a:ext cx="1549400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34" descr="boy-watering-plant-on-white-background-vector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500"/>
          <a:stretch>
            <a:fillRect/>
          </a:stretch>
        </p:blipFill>
        <p:spPr bwMode="auto">
          <a:xfrm>
            <a:off x="1300163" y="4559300"/>
            <a:ext cx="13589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35" descr="562282_aceb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453919">
            <a:off x="928688" y="5232400"/>
            <a:ext cx="110807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36" descr="консервная-банка-девушки-моча-цветок-13471237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6775" y="4348163"/>
            <a:ext cx="2043113" cy="204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5" name="Picture 37" descr="Watering-Cans-82288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1044815">
            <a:off x="4435475" y="4110038"/>
            <a:ext cx="231775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3" name="Rectangle 43"/>
          <p:cNvSpPr>
            <a:spLocks noChangeArrowheads="1"/>
          </p:cNvSpPr>
          <p:nvPr/>
        </p:nvSpPr>
        <p:spPr bwMode="auto">
          <a:xfrm>
            <a:off x="2738438" y="347663"/>
            <a:ext cx="7216775" cy="65881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32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Совместный семейный труд</a:t>
            </a:r>
            <a:r>
              <a:rPr lang="ru-RU" sz="32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pic>
        <p:nvPicPr>
          <p:cNvPr id="23567" name="Picture 20" descr="Paint-Rollers-90562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2759354">
            <a:off x="9979025" y="2760663"/>
            <a:ext cx="955675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8" name="Picture 21" descr="656963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920413" y="4473575"/>
            <a:ext cx="8858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9" name="Picture 22" descr="5f4e2864fd90647ce90e0657c50c2645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78813" y="6016625"/>
            <a:ext cx="134620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Rectangle 6"/>
          <p:cNvSpPr>
            <a:spLocks noGrp="1"/>
          </p:cNvSpPr>
          <p:nvPr>
            <p:ph type="body" sz="half" idx="2"/>
          </p:nvPr>
        </p:nvSpPr>
        <p:spPr>
          <a:xfrm>
            <a:off x="280988" y="242888"/>
            <a:ext cx="11072812" cy="5934075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ru-RU" sz="3200" b="1" smtClean="0">
                <a:solidFill>
                  <a:srgbClr val="FF0000"/>
                </a:solidFill>
                <a:latin typeface="Arial" charset="0"/>
              </a:rPr>
              <a:t>Задачи</a:t>
            </a:r>
            <a:r>
              <a:rPr lang="ru-RU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:</a:t>
            </a:r>
          </a:p>
          <a:p>
            <a:pPr>
              <a:buFont typeface="Arial" charset="0"/>
              <a:buNone/>
              <a:defRPr/>
            </a:pPr>
            <a:r>
              <a:rPr lang="ru-RU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* </a:t>
            </a:r>
            <a:r>
              <a:rPr lang="ru-RU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определить круг обязанностей в семье; помочь сформировать правильное отношение к членам семьи. </a:t>
            </a:r>
          </a:p>
          <a:p>
            <a:pPr>
              <a:buFont typeface="Arial" charset="0"/>
              <a:buNone/>
              <a:defRPr/>
            </a:pPr>
            <a:endParaRPr lang="ru-RU" sz="32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Arial" charset="0"/>
              <a:buNone/>
              <a:defRPr/>
            </a:pPr>
            <a:r>
              <a:rPr lang="ru-RU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* </a:t>
            </a:r>
            <a:r>
              <a:rPr lang="ru-RU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 развивать духовные и нравственные качества личности (бережного отношения к близким людям, трудолюбия, ответственности)</a:t>
            </a:r>
            <a:r>
              <a:rPr lang="ru-RU" sz="2400" smtClean="0"/>
              <a:t> </a:t>
            </a:r>
            <a:r>
              <a:rPr lang="ru-RU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</a:p>
          <a:p>
            <a:pPr>
              <a:buFont typeface="Arial" charset="0"/>
              <a:buNone/>
              <a:defRPr/>
            </a:pPr>
            <a:endParaRPr lang="ru-RU" sz="32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Arial" charset="0"/>
              <a:buNone/>
              <a:defRPr/>
            </a:pPr>
            <a:r>
              <a:rPr lang="ru-RU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* </a:t>
            </a:r>
            <a:r>
              <a:rPr lang="ru-RU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воспитывать ответственное отношения к созданию в будущем своей семьи, любовь и уважение к семье. 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lum bright="-12000"/>
          </a:blip>
          <a:srcRect/>
          <a:stretch>
            <a:fillRect/>
          </a:stretch>
        </p:blipFill>
        <p:spPr bwMode="auto">
          <a:xfrm>
            <a:off x="1468438" y="263525"/>
            <a:ext cx="9255125" cy="4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Рисунок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7713" y="4692650"/>
            <a:ext cx="100584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2" name="Picture 26" descr="000742-00d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385763"/>
            <a:ext cx="11850688" cy="750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14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4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11" descr="Z5cN8IPxv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2388" y="4149725"/>
            <a:ext cx="2060575" cy="177165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20" name="Picture 12" descr="news_84823_image_900x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28200" y="4168775"/>
            <a:ext cx="2195513" cy="17732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64" name="Rectangle 19"/>
          <p:cNvSpPr>
            <a:spLocks noGrp="1"/>
          </p:cNvSpPr>
          <p:nvPr>
            <p:ph type="subTitle" idx="1"/>
          </p:nvPr>
        </p:nvSpPr>
        <p:spPr>
          <a:xfrm>
            <a:off x="311150" y="296863"/>
            <a:ext cx="11364913" cy="7000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Выберите на каких чувствах, отношениях  должна строиться семья?</a:t>
            </a:r>
          </a:p>
        </p:txBody>
      </p:sp>
      <p:sp>
        <p:nvSpPr>
          <p:cNvPr id="17425" name="Rectangle 17"/>
          <p:cNvSpPr>
            <a:spLocks/>
          </p:cNvSpPr>
          <p:nvPr/>
        </p:nvSpPr>
        <p:spPr bwMode="auto">
          <a:xfrm>
            <a:off x="10083800" y="4071938"/>
            <a:ext cx="147955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400" b="1" u="sng">
                <a:solidFill>
                  <a:srgbClr val="FF0000"/>
                </a:solidFill>
                <a:latin typeface="Times New Roman" pitchFamily="18" charset="0"/>
              </a:rPr>
              <a:t>ССОРА</a:t>
            </a:r>
            <a:r>
              <a:rPr lang="ru-RU" sz="4000" b="1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ru-RU" sz="4000" b="1">
                <a:solidFill>
                  <a:srgbClr val="FF0000"/>
                </a:solidFill>
                <a:latin typeface="Times New Roman" pitchFamily="18" charset="0"/>
              </a:rPr>
            </a:br>
            <a:endParaRPr lang="ru-RU" sz="40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7426" name="Rectangle 18"/>
          <p:cNvSpPr>
            <a:spLocks/>
          </p:cNvSpPr>
          <p:nvPr/>
        </p:nvSpPr>
        <p:spPr bwMode="auto">
          <a:xfrm>
            <a:off x="4875213" y="3667125"/>
            <a:ext cx="2709862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400" b="1" u="sng">
                <a:solidFill>
                  <a:srgbClr val="FF0000"/>
                </a:solidFill>
                <a:latin typeface="Times New Roman" pitchFamily="18" charset="0"/>
              </a:rPr>
              <a:t>НЕ ПОНИМАНИЕ</a:t>
            </a:r>
            <a:endParaRPr lang="ru-RU" sz="2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391" name="Rectangle 22"/>
          <p:cNvSpPr>
            <a:spLocks noChangeArrowheads="1"/>
          </p:cNvSpPr>
          <p:nvPr/>
        </p:nvSpPr>
        <p:spPr bwMode="auto">
          <a:xfrm>
            <a:off x="4760913" y="1365250"/>
            <a:ext cx="2105025" cy="17605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7417" name="Picture 9" descr="737a4a6f3d170eafa24f754be9b942de--watercolour-appliqu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3914775"/>
            <a:ext cx="2192338" cy="184308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424" name="Rectangle 16"/>
          <p:cNvSpPr>
            <a:spLocks/>
          </p:cNvSpPr>
          <p:nvPr/>
        </p:nvSpPr>
        <p:spPr bwMode="auto">
          <a:xfrm>
            <a:off x="622300" y="3468688"/>
            <a:ext cx="164147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200" b="1" u="sng">
                <a:solidFill>
                  <a:srgbClr val="FF0000"/>
                </a:solidFill>
                <a:latin typeface="Comic Sans MS" pitchFamily="66" charset="0"/>
              </a:rPr>
              <a:t>ЛЮБОВЬ</a:t>
            </a:r>
          </a:p>
        </p:txBody>
      </p:sp>
      <p:sp>
        <p:nvSpPr>
          <p:cNvPr id="16394" name="Rectangle 23"/>
          <p:cNvSpPr>
            <a:spLocks noChangeArrowheads="1"/>
          </p:cNvSpPr>
          <p:nvPr/>
        </p:nvSpPr>
        <p:spPr bwMode="auto">
          <a:xfrm>
            <a:off x="1249363" y="1304925"/>
            <a:ext cx="2105025" cy="17605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5" name="Rectangle 24"/>
          <p:cNvSpPr>
            <a:spLocks noChangeArrowheads="1"/>
          </p:cNvSpPr>
          <p:nvPr/>
        </p:nvSpPr>
        <p:spPr bwMode="auto">
          <a:xfrm>
            <a:off x="8177213" y="1314450"/>
            <a:ext cx="2105025" cy="17605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7418" name="Picture 10" descr="img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03513" y="4645025"/>
            <a:ext cx="2170112" cy="183038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423" name="Rectangle 15"/>
          <p:cNvSpPr>
            <a:spLocks/>
          </p:cNvSpPr>
          <p:nvPr/>
        </p:nvSpPr>
        <p:spPr bwMode="auto">
          <a:xfrm>
            <a:off x="2462213" y="4356100"/>
            <a:ext cx="2851150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200" b="1" u="sng">
                <a:solidFill>
                  <a:srgbClr val="FF0000"/>
                </a:solidFill>
                <a:latin typeface="Times New Roman" pitchFamily="18" charset="0"/>
              </a:rPr>
              <a:t>ВЗАИМОПОМОЩЬ</a:t>
            </a:r>
          </a:p>
          <a:p>
            <a:pPr>
              <a:lnSpc>
                <a:spcPct val="90000"/>
              </a:lnSpc>
            </a:pPr>
            <a:endParaRPr lang="ru-RU" sz="2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7421" name="Picture 13" descr="image060"/>
          <p:cNvPicPr>
            <a:picLocks noChangeAspect="1" noChangeArrowheads="1"/>
          </p:cNvPicPr>
          <p:nvPr/>
        </p:nvPicPr>
        <p:blipFill>
          <a:blip r:embed="rId7"/>
          <a:srcRect l="2377" t="2126" r="51849" b="4843"/>
          <a:stretch>
            <a:fillRect/>
          </a:stretch>
        </p:blipFill>
        <p:spPr bwMode="auto">
          <a:xfrm>
            <a:off x="7329488" y="4762500"/>
            <a:ext cx="2262187" cy="18129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422" name="Rectangle 14"/>
          <p:cNvSpPr>
            <a:spLocks noGrp="1"/>
          </p:cNvSpPr>
          <p:nvPr>
            <p:ph type="ctrTitle"/>
          </p:nvPr>
        </p:nvSpPr>
        <p:spPr>
          <a:xfrm>
            <a:off x="7670800" y="4424363"/>
            <a:ext cx="1657350" cy="658812"/>
          </a:xfrm>
        </p:spPr>
        <p:txBody>
          <a:bodyPr anchor="ctr"/>
          <a:lstStyle/>
          <a:p>
            <a:pPr algn="l" eaLnBrk="1" hangingPunct="1"/>
            <a:r>
              <a:rPr lang="ru-RU" sz="2400" b="1" u="sng" smtClean="0">
                <a:solidFill>
                  <a:srgbClr val="FF0000"/>
                </a:solidFill>
                <a:latin typeface="Arial" charset="0"/>
              </a:rPr>
              <a:t>ЗАБОТА</a:t>
            </a:r>
            <a:r>
              <a:rPr lang="ru-RU" sz="2400" b="1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ru-RU" sz="2400" b="1" smtClean="0">
                <a:solidFill>
                  <a:srgbClr val="FF0000"/>
                </a:solidFill>
                <a:latin typeface="Arial" charset="0"/>
              </a:rPr>
            </a:br>
            <a:endParaRPr lang="ru-RU" sz="2400" b="1" smtClean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72 0.03029 L 0.45133 -0.487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0" y="-25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81 0.00509 L 0.44143 -0.14335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00" y="-7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64 -0.11561 L 0.36739 -0.361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0" y="-1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22 0.09619 L 0.36777 -0.03445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00" y="-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4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52 -0.13711 L -0.5052 -0.5068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00" y="-18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00573E-7 -9.36416E-6 L -0.50221 -0.18081 " pathEditMode="relative" ptsTypes="AA">
                                      <p:cBhvr>
                                        <p:cTn id="41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20"/>
                  </p:tgtEl>
                </p:cond>
              </p:nextCondLst>
            </p:seq>
          </p:childTnLst>
        </p:cTn>
      </p:par>
    </p:tnLst>
    <p:bldLst>
      <p:bldP spid="17426" grpId="0"/>
      <p:bldP spid="17424" grpId="0"/>
      <p:bldP spid="17423" grpId="0"/>
      <p:bldP spid="174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3113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0" name="Picture 8" descr="33558PICcfRY29exjq64d_PIC20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9" descr="друже-юбный-мо-о-ой-че-овек-в-вско-ьзь-о-еж-ах-4858533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8885" t="4321" r="59241"/>
          <a:stretch>
            <a:fillRect/>
          </a:stretch>
        </p:blipFill>
        <p:spPr bwMode="auto">
          <a:xfrm>
            <a:off x="8247063" y="0"/>
            <a:ext cx="1708150" cy="562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12"/>
          <p:cNvSpPr>
            <a:spLocks noChangeArrowheads="1"/>
          </p:cNvSpPr>
          <p:nvPr/>
        </p:nvSpPr>
        <p:spPr bwMode="auto">
          <a:xfrm>
            <a:off x="815975" y="3065463"/>
            <a:ext cx="1830388" cy="1760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13" name="Rectangle 18"/>
          <p:cNvSpPr>
            <a:spLocks noChangeArrowheads="1"/>
          </p:cNvSpPr>
          <p:nvPr/>
        </p:nvSpPr>
        <p:spPr bwMode="auto">
          <a:xfrm>
            <a:off x="2844800" y="3108325"/>
            <a:ext cx="1830388" cy="17605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14" name="Rectangle 19"/>
          <p:cNvSpPr>
            <a:spLocks noChangeArrowheads="1"/>
          </p:cNvSpPr>
          <p:nvPr/>
        </p:nvSpPr>
        <p:spPr bwMode="auto">
          <a:xfrm>
            <a:off x="2852738" y="1203325"/>
            <a:ext cx="1830387" cy="17605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17415" name="Rectangle 20"/>
          <p:cNvSpPr>
            <a:spLocks noChangeArrowheads="1"/>
          </p:cNvSpPr>
          <p:nvPr/>
        </p:nvSpPr>
        <p:spPr bwMode="auto">
          <a:xfrm>
            <a:off x="825500" y="1177925"/>
            <a:ext cx="1830388" cy="17605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0502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3663" y="4941888"/>
            <a:ext cx="1643062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3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57925" y="4310063"/>
            <a:ext cx="223837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5" name="Picture 25" descr="970855810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5013" y="4818063"/>
            <a:ext cx="1939925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7" name="Picture 27" descr="ведро-реалистического-mop-вектора-голубое-с-мыльной-пеной-15373190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99638" y="4318000"/>
            <a:ext cx="2268537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8" name="Picture 28" descr="3474cb1e7ea9c0f98c6fba8f2e09a036_cartoon-vector-sewing-machine-sewing-machine-sew-clothes-_650-55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4363" y="4814888"/>
            <a:ext cx="1893887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2" name="Picture 32" descr="сумка-е-ы-5880275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37525" y="4830763"/>
            <a:ext cx="1782763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0" name="Rectangle 16"/>
          <p:cNvSpPr>
            <a:spLocks noChangeArrowheads="1"/>
          </p:cNvSpPr>
          <p:nvPr/>
        </p:nvSpPr>
        <p:spPr bwMode="auto">
          <a:xfrm>
            <a:off x="0" y="306388"/>
            <a:ext cx="83962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Выбери семейные обязанности папы</a:t>
            </a:r>
            <a:r>
              <a:rPr lang="ru-RU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442E-6 -1.44509E-6 L -0.45822 -0.532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00" y="-2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52629E-7 -8.67052E-7 L 0.17387 -0.5556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00" y="-2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2 -0.04278 L -0.14563 -0.261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00" y="-1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53 0.05526 L -0.43975 -0.2638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00" y="-16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38" name="МОЛОДЕЦ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973763" y="3306763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7" name="МОЛОДЕЦ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973763" y="3306763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6" name="МОЛОДЕЦ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973763" y="3306763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5" name="МОЛОДЕЦ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973763" y="3306763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4" name="МОЛОДЕЦ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973763" y="3306763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5" descr="garage-interior-realistic-composition_1284-256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0" descr="handsaw-159622_128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39488" y="2938463"/>
            <a:ext cx="1052512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12" descr="otvert4-b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845404">
            <a:off x="2957513" y="5376863"/>
            <a:ext cx="1052512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Picture 15" descr="33-drill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312801">
            <a:off x="10340975" y="4322763"/>
            <a:ext cx="1851025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2" name="Picture 18" descr="s120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00300" y="3019425"/>
            <a:ext cx="100012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0" descr="unname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11938" y="3800475"/>
            <a:ext cx="1608137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3" name="Picture 19" descr="work-old-tool-repair-metal-profession-craft-pliers-works-craftsmen-needle-nose-pliers-pruning-shears-diagonal-pliers-lineman's-pliers-snips-1340248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8799229">
            <a:off x="8720138" y="1801813"/>
            <a:ext cx="1055687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22" descr="1014426255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1588" y="4316413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21" descr="0dd8d9ca09f377b7852c1948362d647e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3" y="993775"/>
            <a:ext cx="1365250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23" descr="korzina_revansh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93163" y="3900488"/>
            <a:ext cx="16446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3" name="МОЛОДЕЦ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973763" y="3306763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9" name="Picture 6" descr="друже-юбный-мо-о-ой-че-овек-в-вско-ьзь-о-еж-ах-48585337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8885" t="4321" r="59241"/>
          <a:stretch>
            <a:fillRect/>
          </a:stretch>
        </p:blipFill>
        <p:spPr bwMode="auto">
          <a:xfrm>
            <a:off x="5421313" y="1444625"/>
            <a:ext cx="1460500" cy="518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50" name="Rectangle 29"/>
          <p:cNvSpPr>
            <a:spLocks noChangeArrowheads="1"/>
          </p:cNvSpPr>
          <p:nvPr/>
        </p:nvSpPr>
        <p:spPr bwMode="auto">
          <a:xfrm>
            <a:off x="914400" y="309563"/>
            <a:ext cx="8637588" cy="75088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>
                <a:solidFill>
                  <a:srgbClr val="CC0000"/>
                </a:solidFill>
                <a:latin typeface="Times New Roman" pitchFamily="18" charset="0"/>
              </a:rPr>
              <a:t>Помоги </a:t>
            </a:r>
            <a:r>
              <a:rPr lang="ru-RU" sz="3200" b="1">
                <a:solidFill>
                  <a:srgbClr val="CC0000"/>
                </a:solidFill>
              </a:rPr>
              <a:t>папе </a:t>
            </a:r>
            <a:r>
              <a:rPr lang="ru-RU" sz="3200" b="1">
                <a:solidFill>
                  <a:srgbClr val="CC0000"/>
                </a:solidFill>
                <a:latin typeface="Times New Roman" pitchFamily="18" charset="0"/>
              </a:rPr>
              <a:t>собрать все </a:t>
            </a:r>
            <a:r>
              <a:rPr lang="ru-RU" sz="3200" b="1">
                <a:solidFill>
                  <a:srgbClr val="CC0000"/>
                </a:solidFill>
              </a:rPr>
              <a:t>инструменты.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45E-8 -1.90751E-6 L -0.09344 0.18613 " pathEditMode="relative" ptsTypes="AA">
                                      <p:cBhvr>
                                        <p:cTn id="6" dur="2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3295E-6 1.21387E-6 L -0.13443 -0.13063 " pathEditMode="relative" ptsTypes="AA">
                                      <p:cBhvr>
                                        <p:cTn id="11" dur="2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5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87 0.02012 L -0.80531 -0.015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00" y="-18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8662E-6 5.43353E-6 L -0.85567 0.1933 " pathEditMode="relative" ptsTypes="AA">
                                      <p:cBhvr>
                                        <p:cTn id="21" dur="2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5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89 2.42775E-6 L -0.67751 0.3216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00" y="161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4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6"/>
                  </p:tgtEl>
                </p:cond>
              </p:nextCondLst>
            </p:seq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33"/>
                </p:tgtEl>
              </p:cMediaNode>
            </p:audio>
            <p:audio>
              <p:cMediaNode showWhenStopped="0"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34"/>
                </p:tgtEl>
              </p:cMediaNode>
            </p:audio>
            <p:audio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35"/>
                </p:tgtEl>
              </p:cMediaNode>
            </p:audio>
            <p:audio>
              <p:cMediaNode showWhenStopped="0"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36"/>
                </p:tgtEl>
              </p:cMediaNode>
            </p:audio>
            <p:audio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37"/>
                </p:tgtEl>
              </p:cMediaNode>
            </p:audio>
            <p:audio>
              <p:cMediaNode showWhenStopped="0"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8" descr="33558PICcfRY29exjq64d_PIC20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13"/>
          <p:cNvSpPr>
            <a:spLocks noChangeArrowheads="1"/>
          </p:cNvSpPr>
          <p:nvPr/>
        </p:nvSpPr>
        <p:spPr bwMode="auto">
          <a:xfrm>
            <a:off x="292100" y="915988"/>
            <a:ext cx="1830388" cy="17256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59" name="Rectangle 14"/>
          <p:cNvSpPr>
            <a:spLocks noChangeArrowheads="1"/>
          </p:cNvSpPr>
          <p:nvPr/>
        </p:nvSpPr>
        <p:spPr bwMode="auto">
          <a:xfrm>
            <a:off x="2273300" y="879475"/>
            <a:ext cx="1830388" cy="16748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0" name="Rectangle 15"/>
          <p:cNvSpPr>
            <a:spLocks noChangeArrowheads="1"/>
          </p:cNvSpPr>
          <p:nvPr/>
        </p:nvSpPr>
        <p:spPr bwMode="auto">
          <a:xfrm>
            <a:off x="323850" y="2693988"/>
            <a:ext cx="1830388" cy="1760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1" name="Rectangle 16"/>
          <p:cNvSpPr>
            <a:spLocks noChangeArrowheads="1"/>
          </p:cNvSpPr>
          <p:nvPr/>
        </p:nvSpPr>
        <p:spPr bwMode="auto">
          <a:xfrm>
            <a:off x="2257425" y="2684463"/>
            <a:ext cx="1830388" cy="1760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9462" name="Picture 9" descr="hello_html_318575e0"/>
          <p:cNvPicPr>
            <a:picLocks noChangeAspect="1" noChangeArrowheads="1"/>
          </p:cNvPicPr>
          <p:nvPr/>
        </p:nvPicPr>
        <p:blipFill>
          <a:blip r:embed="rId3">
            <a:lum bright="-12000"/>
          </a:blip>
          <a:srcRect/>
          <a:stretch>
            <a:fillRect/>
          </a:stretch>
        </p:blipFill>
        <p:spPr bwMode="auto">
          <a:xfrm>
            <a:off x="7877175" y="503238"/>
            <a:ext cx="2778125" cy="503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3" name="Picture 21" descr="depositphotos_8850927-stock-illustration-cartoon-appliences-vacuu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2950" y="4424363"/>
            <a:ext cx="287655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9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20275" y="4235450"/>
            <a:ext cx="1535113" cy="15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4" name="Picture 22" descr="86b0d4702f947e70551aa2e43c8904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4013" y="5140325"/>
            <a:ext cx="1628775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8" name="Picture 16" descr="HvFfO5Qlg2A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34300" y="4897438"/>
            <a:ext cx="22923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0" name="Picture 18" descr="molotok-animatsionnaya-kartinka-0022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88038" y="4692650"/>
            <a:ext cx="2333625" cy="175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1" name="Picture 19" descr="depositphotos_5050128-stock-photo-laundry-basket-filled-with-towels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21088" y="4875213"/>
            <a:ext cx="2481262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5" name="Rectangle 22"/>
          <p:cNvSpPr>
            <a:spLocks noChangeArrowheads="1"/>
          </p:cNvSpPr>
          <p:nvPr/>
        </p:nvSpPr>
        <p:spPr bwMode="auto">
          <a:xfrm>
            <a:off x="257175" y="268288"/>
            <a:ext cx="80422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Выбери семейные обязанности мамы.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5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7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9599E-7 -2.31214E-7 L -0.29685 -0.5824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00" y="-2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4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4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325E-6 -1.21387E-6 L -0.62598 -0.331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00" y="-1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5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1 0.08787 L -0.6019 -0.5070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00" y="-29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6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5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04E-6 1.50289E-6 L -0.01276 -0.3035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" y="-1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7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1" descr="screen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4663" y="14288"/>
            <a:ext cx="13077826" cy="684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5" descr="27470470_7a6735129807d7cc6cda1ea0530e07ad_80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05863">
            <a:off x="1968500" y="4002088"/>
            <a:ext cx="465138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9" descr="кипяток-в-баке-отка-красном-варя-на-п-ите-с-вектором-изайна-во-ы-и-9317843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4128"/>
          <a:stretch>
            <a:fillRect/>
          </a:stretch>
        </p:blipFill>
        <p:spPr bwMode="auto">
          <a:xfrm>
            <a:off x="1512888" y="2943225"/>
            <a:ext cx="1385887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10" descr="hello_html_318575e0"/>
          <p:cNvPicPr>
            <a:picLocks noChangeAspect="1" noChangeArrowheads="1"/>
          </p:cNvPicPr>
          <p:nvPr/>
        </p:nvPicPr>
        <p:blipFill>
          <a:blip r:embed="rId5">
            <a:lum bright="-12000"/>
          </a:blip>
          <a:srcRect/>
          <a:stretch>
            <a:fillRect/>
          </a:stretch>
        </p:blipFill>
        <p:spPr bwMode="auto">
          <a:xfrm>
            <a:off x="2257425" y="2006600"/>
            <a:ext cx="2674938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12" descr="yabloki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64375" y="2776538"/>
            <a:ext cx="687388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9" name="Picture 13" descr="40266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23200" y="3971925"/>
            <a:ext cx="822325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3" name="Picture 17" descr="Kochan-kapusty-v-listyah-vid-sverhu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1000" y="3678238"/>
            <a:ext cx="909638" cy="99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4" name="Picture 18" descr="ogurtsy-tsvetok-listia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5575" y="3883025"/>
            <a:ext cx="133826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5" name="Picture 19" descr="svekla_bk-fru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923338" y="3525838"/>
            <a:ext cx="1325562" cy="13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6" name="Picture 20" descr="t6z6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60900" y="3305175"/>
            <a:ext cx="103505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7" name="Picture 21" descr="depositphotos_69803285-stock-photo-potatoes-in-a-sack-bag (1)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00525" y="5194300"/>
            <a:ext cx="1393825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9" name="Picture 23" descr="depositphotos_84029956-stock-photo-basket-with-fresh-eggplant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47375" y="4098925"/>
            <a:ext cx="1444625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8" name="Picture 22" descr="xo1Py5jEpe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45163" y="3838575"/>
            <a:ext cx="89376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0" name="Picture 14" descr="dd6fc5bd493a6c1ec92dc40273f631c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404475" y="5230813"/>
            <a:ext cx="136842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9"/>
          <p:cNvSpPr>
            <a:spLocks noChangeArrowheads="1"/>
          </p:cNvSpPr>
          <p:nvPr/>
        </p:nvSpPr>
        <p:spPr bwMode="auto">
          <a:xfrm>
            <a:off x="207963" y="223838"/>
            <a:ext cx="6046787" cy="750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Помоги </a:t>
            </a:r>
            <a:r>
              <a:rPr lang="ru-RU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маме сварить борщ.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0619E-6 4.33526E-6 L 0.09891 -0.07052 " pathEditMode="relative" ptsTypes="AA">
                                      <p:cBhvr>
                                        <p:cTn id="6" dur="20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2332E-6 1.04046E-6 L -0.2461 -0.01526 " pathEditMode="relative" ptsTypes="AA">
                                      <p:cBhvr>
                                        <p:cTn id="11" dur="20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4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4263E-6 2.13873E-6 L -0.33238 -0.07538 " pathEditMode="relative" ptsTypes="AA">
                                      <p:cBhvr>
                                        <p:cTn id="16" dur="20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5435E-6 -4.56647E-6 L -0.61374 -0.09549 " pathEditMode="relative" ptsTypes="AA">
                                      <p:cBhvr>
                                        <p:cTn id="21" dur="20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94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94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94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94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94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0552E-7 2.60116E-6 L -0.2418 -0.31168 " pathEditMode="relative" ptsTypes="AA">
                                      <p:cBhvr>
                                        <p:cTn id="51" dur="20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8" descr="33558PICcfRY29exjq64d_PIC20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Rectangle 13"/>
          <p:cNvSpPr>
            <a:spLocks noChangeArrowheads="1"/>
          </p:cNvSpPr>
          <p:nvPr/>
        </p:nvSpPr>
        <p:spPr bwMode="auto">
          <a:xfrm>
            <a:off x="342900" y="782638"/>
            <a:ext cx="1830388" cy="17256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07" name="Rectangle 13"/>
          <p:cNvSpPr>
            <a:spLocks noChangeArrowheads="1"/>
          </p:cNvSpPr>
          <p:nvPr/>
        </p:nvSpPr>
        <p:spPr bwMode="auto">
          <a:xfrm>
            <a:off x="2317750" y="2582863"/>
            <a:ext cx="1830388" cy="17256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08" name="Rectangle 13"/>
          <p:cNvSpPr>
            <a:spLocks noChangeArrowheads="1"/>
          </p:cNvSpPr>
          <p:nvPr/>
        </p:nvSpPr>
        <p:spPr bwMode="auto">
          <a:xfrm>
            <a:off x="358775" y="2557463"/>
            <a:ext cx="1830388" cy="17256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09" name="Rectangle 13"/>
          <p:cNvSpPr>
            <a:spLocks noChangeArrowheads="1"/>
          </p:cNvSpPr>
          <p:nvPr/>
        </p:nvSpPr>
        <p:spPr bwMode="auto">
          <a:xfrm>
            <a:off x="2301875" y="808038"/>
            <a:ext cx="1830388" cy="17256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0489" name="Picture 9" descr="кормление-ры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225" y="4862513"/>
            <a:ext cx="1919288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10" descr="hello_html_m68ba61b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32513" y="4832350"/>
            <a:ext cx="1863725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12" descr="BestWetKronosaurus-size_restricted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55213" y="4600575"/>
            <a:ext cx="1839912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3" name="Picture 13" descr="MPu0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08225" y="4879975"/>
            <a:ext cx="1654175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4" name="Picture 14" descr="8577d6ac132c69807a5d126bdb55cbf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51313" y="4800600"/>
            <a:ext cx="1684337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9" name="Рисунок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67700" y="4752975"/>
            <a:ext cx="1535113" cy="15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16" descr="A1xD9tB6dqo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00738" y="1241425"/>
            <a:ext cx="3671887" cy="364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260350" y="0"/>
            <a:ext cx="79771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Выбери семейные обязанности детей</a:t>
            </a: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98E-6 -2.89017E-7 L -0.62936 -0.558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00" y="-2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5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6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4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4451E-6 1.56069E-6 L -0.47944 -0.6157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0" y="-3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4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102E-6 -2.08092E-6 L -0.14732 -0.3567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0" y="-1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4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50703E-7 4.56647E-6 L 0.16268 -0.3389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00" y="-1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1022</TotalTime>
  <Words>101</Words>
  <Application>Microsoft Office PowerPoint</Application>
  <PresentationFormat>Произвольный</PresentationFormat>
  <Paragraphs>29</Paragraphs>
  <Slides>11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ЗАБОТА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Валентина Синютина</dc:creator>
  <cp:lastModifiedBy>COMP</cp:lastModifiedBy>
  <cp:revision>22</cp:revision>
  <dcterms:created xsi:type="dcterms:W3CDTF">2020-10-15T05:28:46Z</dcterms:created>
  <dcterms:modified xsi:type="dcterms:W3CDTF">2020-10-22T13:16:02Z</dcterms:modified>
</cp:coreProperties>
</file>