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AFCC6C-D3D0-4994-A68B-1A32984B84F6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B636E268-26D2-407E-8C52-CB1EF7CE7D14}">
      <dgm:prSet phldrT="[Текст]"/>
      <dgm:spPr/>
      <dgm:t>
        <a:bodyPr/>
        <a:lstStyle/>
        <a:p>
          <a:r>
            <a:rPr lang="ru-RU" b="1" dirty="0" smtClean="0"/>
            <a:t>80 % детей имеют те или иные речевые отклонения. </a:t>
          </a:r>
          <a:endParaRPr lang="ru-RU" b="1" dirty="0"/>
        </a:p>
      </dgm:t>
    </dgm:pt>
    <dgm:pt modelId="{508DA483-452D-44B0-88AC-FCB0CCC8C7AA}" type="parTrans" cxnId="{5DA234B8-82C8-4523-8601-6597B560FBCD}">
      <dgm:prSet/>
      <dgm:spPr/>
      <dgm:t>
        <a:bodyPr/>
        <a:lstStyle/>
        <a:p>
          <a:endParaRPr lang="ru-RU"/>
        </a:p>
      </dgm:t>
    </dgm:pt>
    <dgm:pt modelId="{E1777494-007C-4492-A9B9-9200CA045F48}" type="sibTrans" cxnId="{5DA234B8-82C8-4523-8601-6597B560FBCD}">
      <dgm:prSet/>
      <dgm:spPr/>
      <dgm:t>
        <a:bodyPr/>
        <a:lstStyle/>
        <a:p>
          <a:endParaRPr lang="ru-RU"/>
        </a:p>
      </dgm:t>
    </dgm:pt>
    <dgm:pt modelId="{C51EDB2C-DA56-41DD-ABE1-D9282BFCAA43}" type="pres">
      <dgm:prSet presAssocID="{D6AFCC6C-D3D0-4994-A68B-1A32984B84F6}" presName="compositeShape" presStyleCnt="0">
        <dgm:presLayoutVars>
          <dgm:dir/>
          <dgm:resizeHandles/>
        </dgm:presLayoutVars>
      </dgm:prSet>
      <dgm:spPr/>
    </dgm:pt>
    <dgm:pt modelId="{4AF0B3A5-3846-4311-BCBF-3AB189A73250}" type="pres">
      <dgm:prSet presAssocID="{D6AFCC6C-D3D0-4994-A68B-1A32984B84F6}" presName="pyramid" presStyleLbl="node1" presStyleIdx="0" presStyleCnt="1"/>
      <dgm:spPr/>
    </dgm:pt>
    <dgm:pt modelId="{D856FEAF-45E7-4B6D-92FB-73C9EA439846}" type="pres">
      <dgm:prSet presAssocID="{D6AFCC6C-D3D0-4994-A68B-1A32984B84F6}" presName="theList" presStyleCnt="0"/>
      <dgm:spPr/>
    </dgm:pt>
    <dgm:pt modelId="{1CEB0789-4354-4EBE-B0A6-D0BE6A1C41F5}" type="pres">
      <dgm:prSet presAssocID="{B636E268-26D2-407E-8C52-CB1EF7CE7D14}" presName="aNode" presStyleLbl="fgAcc1" presStyleIdx="0" presStyleCnt="1" custScaleX="133071" custScaleY="773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7830DE-1A90-40CF-8D14-FA059D0F0BB3}" type="pres">
      <dgm:prSet presAssocID="{B636E268-26D2-407E-8C52-CB1EF7CE7D14}" presName="aSpace" presStyleCnt="0"/>
      <dgm:spPr/>
    </dgm:pt>
  </dgm:ptLst>
  <dgm:cxnLst>
    <dgm:cxn modelId="{AADB947B-D4A0-4E19-96A6-A9979C86883A}" type="presOf" srcId="{D6AFCC6C-D3D0-4994-A68B-1A32984B84F6}" destId="{C51EDB2C-DA56-41DD-ABE1-D9282BFCAA43}" srcOrd="0" destOrd="0" presId="urn:microsoft.com/office/officeart/2005/8/layout/pyramid2"/>
    <dgm:cxn modelId="{57A27FB6-0DF9-464D-A94B-D3390191FC18}" type="presOf" srcId="{B636E268-26D2-407E-8C52-CB1EF7CE7D14}" destId="{1CEB0789-4354-4EBE-B0A6-D0BE6A1C41F5}" srcOrd="0" destOrd="0" presId="urn:microsoft.com/office/officeart/2005/8/layout/pyramid2"/>
    <dgm:cxn modelId="{5DA234B8-82C8-4523-8601-6597B560FBCD}" srcId="{D6AFCC6C-D3D0-4994-A68B-1A32984B84F6}" destId="{B636E268-26D2-407E-8C52-CB1EF7CE7D14}" srcOrd="0" destOrd="0" parTransId="{508DA483-452D-44B0-88AC-FCB0CCC8C7AA}" sibTransId="{E1777494-007C-4492-A9B9-9200CA045F48}"/>
    <dgm:cxn modelId="{BED818E2-65FB-48A1-90C6-2F430B8EECF8}" type="presParOf" srcId="{C51EDB2C-DA56-41DD-ABE1-D9282BFCAA43}" destId="{4AF0B3A5-3846-4311-BCBF-3AB189A73250}" srcOrd="0" destOrd="0" presId="urn:microsoft.com/office/officeart/2005/8/layout/pyramid2"/>
    <dgm:cxn modelId="{E13F0687-1C1C-4364-8B8F-C9B4B1F4E9A0}" type="presParOf" srcId="{C51EDB2C-DA56-41DD-ABE1-D9282BFCAA43}" destId="{D856FEAF-45E7-4B6D-92FB-73C9EA439846}" srcOrd="1" destOrd="0" presId="urn:microsoft.com/office/officeart/2005/8/layout/pyramid2"/>
    <dgm:cxn modelId="{F26F97E2-8589-4456-8A83-448A686DF148}" type="presParOf" srcId="{D856FEAF-45E7-4B6D-92FB-73C9EA439846}" destId="{1CEB0789-4354-4EBE-B0A6-D0BE6A1C41F5}" srcOrd="0" destOrd="0" presId="urn:microsoft.com/office/officeart/2005/8/layout/pyramid2"/>
    <dgm:cxn modelId="{5BB0B749-10FF-4553-8AC1-7C5C1156831C}" type="presParOf" srcId="{D856FEAF-45E7-4B6D-92FB-73C9EA439846}" destId="{147830DE-1A90-40CF-8D14-FA059D0F0BB3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C0BE7A-D7A3-4A54-B172-3D5ACDC5E10F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FE580AD-E9D3-46EF-A514-8A94249C8C3C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Блоки образовательной деятельности</a:t>
          </a:r>
          <a:endParaRPr lang="ru-RU" sz="1600" b="1" dirty="0">
            <a:solidFill>
              <a:schemeClr val="tx1"/>
            </a:solidFill>
          </a:endParaRPr>
        </a:p>
      </dgm:t>
    </dgm:pt>
    <dgm:pt modelId="{2C334FB0-E256-4536-AE0A-2A2E1A80D8A4}" type="parTrans" cxnId="{26E8DADC-7CDF-45CC-9F06-FD24B4FDBD57}">
      <dgm:prSet/>
      <dgm:spPr/>
      <dgm:t>
        <a:bodyPr/>
        <a:lstStyle/>
        <a:p>
          <a:endParaRPr lang="ru-RU"/>
        </a:p>
      </dgm:t>
    </dgm:pt>
    <dgm:pt modelId="{3A204906-CD72-408A-A0DB-6B103EF87FB8}" type="sibTrans" cxnId="{26E8DADC-7CDF-45CC-9F06-FD24B4FDBD57}">
      <dgm:prSet/>
      <dgm:spPr/>
      <dgm:t>
        <a:bodyPr/>
        <a:lstStyle/>
        <a:p>
          <a:endParaRPr lang="ru-RU"/>
        </a:p>
      </dgm:t>
    </dgm:pt>
    <dgm:pt modelId="{B1C44C47-185A-444E-80C0-52BDB0A6FD93}">
      <dgm:prSet phldrT="[Текст]" custT="1"/>
      <dgm:spPr/>
      <dgm:t>
        <a:bodyPr/>
        <a:lstStyle/>
        <a:p>
          <a:r>
            <a:rPr lang="ru-RU" sz="1600" b="1" dirty="0" smtClean="0"/>
            <a:t>Скромность</a:t>
          </a:r>
          <a:endParaRPr lang="ru-RU" sz="1600" b="1" dirty="0"/>
        </a:p>
      </dgm:t>
    </dgm:pt>
    <dgm:pt modelId="{13C6904B-C137-4E7A-94E2-36819EE3B213}" type="parTrans" cxnId="{55DD56AF-B97F-4E5A-921A-C00A4569ED48}">
      <dgm:prSet/>
      <dgm:spPr/>
      <dgm:t>
        <a:bodyPr/>
        <a:lstStyle/>
        <a:p>
          <a:endParaRPr lang="ru-RU"/>
        </a:p>
      </dgm:t>
    </dgm:pt>
    <dgm:pt modelId="{E8CE9BC1-C10A-497A-9E30-BC1F4BAFEF3A}" type="sibTrans" cxnId="{55DD56AF-B97F-4E5A-921A-C00A4569ED48}">
      <dgm:prSet/>
      <dgm:spPr/>
      <dgm:t>
        <a:bodyPr/>
        <a:lstStyle/>
        <a:p>
          <a:endParaRPr lang="ru-RU"/>
        </a:p>
      </dgm:t>
    </dgm:pt>
    <dgm:pt modelId="{D969EDB2-7643-4707-AD02-F79687004AED}">
      <dgm:prSet phldrT="[Текст]" custT="1"/>
      <dgm:spPr/>
      <dgm:t>
        <a:bodyPr/>
        <a:lstStyle/>
        <a:p>
          <a:r>
            <a:rPr lang="ru-RU" sz="1600" b="1" dirty="0" smtClean="0"/>
            <a:t>Добро</a:t>
          </a:r>
          <a:endParaRPr lang="ru-RU" sz="1600" b="1" dirty="0"/>
        </a:p>
      </dgm:t>
    </dgm:pt>
    <dgm:pt modelId="{1E51B9A2-08F3-4268-8AC5-E2D6EF151557}" type="parTrans" cxnId="{A037B3E4-EAC1-470A-9AE4-3FBC586A3042}">
      <dgm:prSet/>
      <dgm:spPr/>
      <dgm:t>
        <a:bodyPr/>
        <a:lstStyle/>
        <a:p>
          <a:endParaRPr lang="ru-RU"/>
        </a:p>
      </dgm:t>
    </dgm:pt>
    <dgm:pt modelId="{08EACAC1-24E6-479E-8066-312374EA24A9}" type="sibTrans" cxnId="{A037B3E4-EAC1-470A-9AE4-3FBC586A3042}">
      <dgm:prSet/>
      <dgm:spPr/>
      <dgm:t>
        <a:bodyPr/>
        <a:lstStyle/>
        <a:p>
          <a:endParaRPr lang="ru-RU"/>
        </a:p>
      </dgm:t>
    </dgm:pt>
    <dgm:pt modelId="{0B556124-2961-4782-9697-66664A3C3DF8}">
      <dgm:prSet phldrT="[Текст]" custT="1"/>
      <dgm:spPr/>
      <dgm:t>
        <a:bodyPr/>
        <a:lstStyle/>
        <a:p>
          <a:r>
            <a:rPr lang="ru-RU" sz="1600" b="1" dirty="0" smtClean="0"/>
            <a:t>Справедливость</a:t>
          </a:r>
          <a:endParaRPr lang="ru-RU" sz="1600" b="1" dirty="0"/>
        </a:p>
      </dgm:t>
    </dgm:pt>
    <dgm:pt modelId="{ACD8CB0F-5081-437A-BF86-93FD6E0C929F}" type="parTrans" cxnId="{73F79071-0E56-4490-9FAF-7C7D8D3DF728}">
      <dgm:prSet/>
      <dgm:spPr/>
      <dgm:t>
        <a:bodyPr/>
        <a:lstStyle/>
        <a:p>
          <a:endParaRPr lang="ru-RU"/>
        </a:p>
      </dgm:t>
    </dgm:pt>
    <dgm:pt modelId="{570BE86F-54CF-46E8-B01B-E3E11907E5DD}" type="sibTrans" cxnId="{73F79071-0E56-4490-9FAF-7C7D8D3DF728}">
      <dgm:prSet/>
      <dgm:spPr/>
      <dgm:t>
        <a:bodyPr/>
        <a:lstStyle/>
        <a:p>
          <a:endParaRPr lang="ru-RU"/>
        </a:p>
      </dgm:t>
    </dgm:pt>
    <dgm:pt modelId="{669FBB56-1E26-4280-B4E8-FBA6740458FA}">
      <dgm:prSet phldrT="[Текст]" custT="1"/>
      <dgm:spPr/>
      <dgm:t>
        <a:bodyPr/>
        <a:lstStyle/>
        <a:p>
          <a:r>
            <a:rPr lang="ru-RU" sz="1600" b="1" dirty="0" smtClean="0"/>
            <a:t>Дружба</a:t>
          </a:r>
          <a:endParaRPr lang="ru-RU" sz="1600" b="1" dirty="0"/>
        </a:p>
      </dgm:t>
    </dgm:pt>
    <dgm:pt modelId="{CBB853AE-AF7E-4D38-9E3F-EA1EC484B9F1}" type="parTrans" cxnId="{BDD3C214-AED6-4240-A868-480B3035923F}">
      <dgm:prSet/>
      <dgm:spPr/>
      <dgm:t>
        <a:bodyPr/>
        <a:lstStyle/>
        <a:p>
          <a:endParaRPr lang="ru-RU"/>
        </a:p>
      </dgm:t>
    </dgm:pt>
    <dgm:pt modelId="{BD19B7D7-ED8D-4077-A1CE-9338FED6A84F}" type="sibTrans" cxnId="{BDD3C214-AED6-4240-A868-480B3035923F}">
      <dgm:prSet/>
      <dgm:spPr/>
      <dgm:t>
        <a:bodyPr/>
        <a:lstStyle/>
        <a:p>
          <a:endParaRPr lang="ru-RU"/>
        </a:p>
      </dgm:t>
    </dgm:pt>
    <dgm:pt modelId="{728F79F7-133E-46FE-855B-EC0386F8C1CC}">
      <dgm:prSet phldrT="[Текст]" custT="1"/>
      <dgm:spPr/>
      <dgm:t>
        <a:bodyPr/>
        <a:lstStyle/>
        <a:p>
          <a:r>
            <a:rPr lang="ru-RU" sz="1600" b="1" dirty="0" smtClean="0"/>
            <a:t>Трудолюбие</a:t>
          </a:r>
          <a:endParaRPr lang="ru-RU" sz="1600" b="1" dirty="0"/>
        </a:p>
      </dgm:t>
    </dgm:pt>
    <dgm:pt modelId="{E3BCE3EB-05C2-445A-84D7-59BD6866B731}" type="parTrans" cxnId="{32A73796-FA39-4D1C-A97B-F07BECE2C3A2}">
      <dgm:prSet/>
      <dgm:spPr/>
      <dgm:t>
        <a:bodyPr/>
        <a:lstStyle/>
        <a:p>
          <a:endParaRPr lang="ru-RU"/>
        </a:p>
      </dgm:t>
    </dgm:pt>
    <dgm:pt modelId="{74AE4464-06D7-4986-A834-E49D25C6FC32}" type="sibTrans" cxnId="{32A73796-FA39-4D1C-A97B-F07BECE2C3A2}">
      <dgm:prSet/>
      <dgm:spPr/>
      <dgm:t>
        <a:bodyPr/>
        <a:lstStyle/>
        <a:p>
          <a:endParaRPr lang="ru-RU"/>
        </a:p>
      </dgm:t>
    </dgm:pt>
    <dgm:pt modelId="{68A024F6-B5D9-443D-879B-0238375B06FD}" type="pres">
      <dgm:prSet presAssocID="{77C0BE7A-D7A3-4A54-B172-3D5ACDC5E10F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810AF71-DF56-4321-B262-F851771499A4}" type="pres">
      <dgm:prSet presAssocID="{DFE580AD-E9D3-46EF-A514-8A94249C8C3C}" presName="singleCycle" presStyleCnt="0"/>
      <dgm:spPr/>
    </dgm:pt>
    <dgm:pt modelId="{D17EF4D2-720E-4DBD-963F-7CCE8A449A6C}" type="pres">
      <dgm:prSet presAssocID="{DFE580AD-E9D3-46EF-A514-8A94249C8C3C}" presName="singleCenter" presStyleLbl="node1" presStyleIdx="0" presStyleCnt="6" custScaleX="131074" custScaleY="119758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D8C92FA3-DEB7-4AFF-9827-01B5AEF08AB3}" type="pres">
      <dgm:prSet presAssocID="{13C6904B-C137-4E7A-94E2-36819EE3B213}" presName="Name56" presStyleLbl="parChTrans1D2" presStyleIdx="0" presStyleCnt="5"/>
      <dgm:spPr/>
      <dgm:t>
        <a:bodyPr/>
        <a:lstStyle/>
        <a:p>
          <a:endParaRPr lang="ru-RU"/>
        </a:p>
      </dgm:t>
    </dgm:pt>
    <dgm:pt modelId="{8165D38E-0755-466D-8ECB-DC2AFDBF7848}" type="pres">
      <dgm:prSet presAssocID="{B1C44C47-185A-444E-80C0-52BDB0A6FD93}" presName="text0" presStyleLbl="node1" presStyleIdx="1" presStyleCnt="6" custScaleX="1838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61E1BF-E31F-41BC-A318-60F81030B635}" type="pres">
      <dgm:prSet presAssocID="{1E51B9A2-08F3-4268-8AC5-E2D6EF151557}" presName="Name56" presStyleLbl="parChTrans1D2" presStyleIdx="1" presStyleCnt="5"/>
      <dgm:spPr/>
      <dgm:t>
        <a:bodyPr/>
        <a:lstStyle/>
        <a:p>
          <a:endParaRPr lang="ru-RU"/>
        </a:p>
      </dgm:t>
    </dgm:pt>
    <dgm:pt modelId="{ED5D6F40-9994-4774-A7F1-8902DCC2B3CB}" type="pres">
      <dgm:prSet presAssocID="{D969EDB2-7643-4707-AD02-F79687004AED}" presName="text0" presStyleLbl="node1" presStyleIdx="2" presStyleCnt="6" custScaleX="1766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1DB4F7-6C49-4134-AEDF-A042B696CA02}" type="pres">
      <dgm:prSet presAssocID="{ACD8CB0F-5081-437A-BF86-93FD6E0C929F}" presName="Name56" presStyleLbl="parChTrans1D2" presStyleIdx="2" presStyleCnt="5"/>
      <dgm:spPr/>
      <dgm:t>
        <a:bodyPr/>
        <a:lstStyle/>
        <a:p>
          <a:endParaRPr lang="ru-RU"/>
        </a:p>
      </dgm:t>
    </dgm:pt>
    <dgm:pt modelId="{F1EF8748-1ECC-49BB-8B6C-5D89ABFE2F45}" type="pres">
      <dgm:prSet presAssocID="{0B556124-2961-4782-9697-66664A3C3DF8}" presName="text0" presStyleLbl="node1" presStyleIdx="3" presStyleCnt="6" custScaleX="182820" custScaleY="1131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D966CF-A107-4718-9649-5EA9BB9FDC69}" type="pres">
      <dgm:prSet presAssocID="{CBB853AE-AF7E-4D38-9E3F-EA1EC484B9F1}" presName="Name56" presStyleLbl="parChTrans1D2" presStyleIdx="3" presStyleCnt="5"/>
      <dgm:spPr/>
      <dgm:t>
        <a:bodyPr/>
        <a:lstStyle/>
        <a:p>
          <a:endParaRPr lang="ru-RU"/>
        </a:p>
      </dgm:t>
    </dgm:pt>
    <dgm:pt modelId="{6DA67E90-E784-48D2-9CDA-3C877B543040}" type="pres">
      <dgm:prSet presAssocID="{669FBB56-1E26-4280-B4E8-FBA6740458FA}" presName="text0" presStyleLbl="node1" presStyleIdx="4" presStyleCnt="6" custScaleX="181780" custScaleY="1193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09CFC4-3BE0-4552-B992-0E4B92B4917E}" type="pres">
      <dgm:prSet presAssocID="{E3BCE3EB-05C2-445A-84D7-59BD6866B731}" presName="Name56" presStyleLbl="parChTrans1D2" presStyleIdx="4" presStyleCnt="5"/>
      <dgm:spPr/>
      <dgm:t>
        <a:bodyPr/>
        <a:lstStyle/>
        <a:p>
          <a:endParaRPr lang="ru-RU"/>
        </a:p>
      </dgm:t>
    </dgm:pt>
    <dgm:pt modelId="{786FA415-ADCE-42A9-B6D9-3006C9094402}" type="pres">
      <dgm:prSet presAssocID="{728F79F7-133E-46FE-855B-EC0386F8C1CC}" presName="text0" presStyleLbl="node1" presStyleIdx="5" presStyleCnt="6" custScaleX="183074" custScaleY="987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A29F70-DF43-4ED8-B01A-931577DC57AB}" type="presOf" srcId="{ACD8CB0F-5081-437A-BF86-93FD6E0C929F}" destId="{161DB4F7-6C49-4134-AEDF-A042B696CA02}" srcOrd="0" destOrd="0" presId="urn:microsoft.com/office/officeart/2008/layout/RadialCluster"/>
    <dgm:cxn modelId="{FB4219A4-C1BB-4853-B1B1-B1918318C31A}" type="presOf" srcId="{77C0BE7A-D7A3-4A54-B172-3D5ACDC5E10F}" destId="{68A024F6-B5D9-443D-879B-0238375B06FD}" srcOrd="0" destOrd="0" presId="urn:microsoft.com/office/officeart/2008/layout/RadialCluster"/>
    <dgm:cxn modelId="{32A73796-FA39-4D1C-A97B-F07BECE2C3A2}" srcId="{DFE580AD-E9D3-46EF-A514-8A94249C8C3C}" destId="{728F79F7-133E-46FE-855B-EC0386F8C1CC}" srcOrd="4" destOrd="0" parTransId="{E3BCE3EB-05C2-445A-84D7-59BD6866B731}" sibTransId="{74AE4464-06D7-4986-A834-E49D25C6FC32}"/>
    <dgm:cxn modelId="{19ECFE1D-9651-43F7-A4DA-BE6904F9EFCF}" type="presOf" srcId="{13C6904B-C137-4E7A-94E2-36819EE3B213}" destId="{D8C92FA3-DEB7-4AFF-9827-01B5AEF08AB3}" srcOrd="0" destOrd="0" presId="urn:microsoft.com/office/officeart/2008/layout/RadialCluster"/>
    <dgm:cxn modelId="{A037B3E4-EAC1-470A-9AE4-3FBC586A3042}" srcId="{DFE580AD-E9D3-46EF-A514-8A94249C8C3C}" destId="{D969EDB2-7643-4707-AD02-F79687004AED}" srcOrd="1" destOrd="0" parTransId="{1E51B9A2-08F3-4268-8AC5-E2D6EF151557}" sibTransId="{08EACAC1-24E6-479E-8066-312374EA24A9}"/>
    <dgm:cxn modelId="{C3C1CC88-0694-4C7E-8B6C-D3BC328F6310}" type="presOf" srcId="{D969EDB2-7643-4707-AD02-F79687004AED}" destId="{ED5D6F40-9994-4774-A7F1-8902DCC2B3CB}" srcOrd="0" destOrd="0" presId="urn:microsoft.com/office/officeart/2008/layout/RadialCluster"/>
    <dgm:cxn modelId="{4F705296-B5F3-466B-825C-9C8CF170A09E}" type="presOf" srcId="{728F79F7-133E-46FE-855B-EC0386F8C1CC}" destId="{786FA415-ADCE-42A9-B6D9-3006C9094402}" srcOrd="0" destOrd="0" presId="urn:microsoft.com/office/officeart/2008/layout/RadialCluster"/>
    <dgm:cxn modelId="{71C0B4D4-9B63-48DE-8E4A-6D7A60841E56}" type="presOf" srcId="{B1C44C47-185A-444E-80C0-52BDB0A6FD93}" destId="{8165D38E-0755-466D-8ECB-DC2AFDBF7848}" srcOrd="0" destOrd="0" presId="urn:microsoft.com/office/officeart/2008/layout/RadialCluster"/>
    <dgm:cxn modelId="{26E8DADC-7CDF-45CC-9F06-FD24B4FDBD57}" srcId="{77C0BE7A-D7A3-4A54-B172-3D5ACDC5E10F}" destId="{DFE580AD-E9D3-46EF-A514-8A94249C8C3C}" srcOrd="0" destOrd="0" parTransId="{2C334FB0-E256-4536-AE0A-2A2E1A80D8A4}" sibTransId="{3A204906-CD72-408A-A0DB-6B103EF87FB8}"/>
    <dgm:cxn modelId="{C7F67AE5-74EF-4488-9448-78A5C2EAD761}" type="presOf" srcId="{E3BCE3EB-05C2-445A-84D7-59BD6866B731}" destId="{9909CFC4-3BE0-4552-B992-0E4B92B4917E}" srcOrd="0" destOrd="0" presId="urn:microsoft.com/office/officeart/2008/layout/RadialCluster"/>
    <dgm:cxn modelId="{73F79071-0E56-4490-9FAF-7C7D8D3DF728}" srcId="{DFE580AD-E9D3-46EF-A514-8A94249C8C3C}" destId="{0B556124-2961-4782-9697-66664A3C3DF8}" srcOrd="2" destOrd="0" parTransId="{ACD8CB0F-5081-437A-BF86-93FD6E0C929F}" sibTransId="{570BE86F-54CF-46E8-B01B-E3E11907E5DD}"/>
    <dgm:cxn modelId="{1A359598-80F8-4325-9FF9-7B30FBA383D1}" type="presOf" srcId="{0B556124-2961-4782-9697-66664A3C3DF8}" destId="{F1EF8748-1ECC-49BB-8B6C-5D89ABFE2F45}" srcOrd="0" destOrd="0" presId="urn:microsoft.com/office/officeart/2008/layout/RadialCluster"/>
    <dgm:cxn modelId="{BBF4832B-9F08-4C2D-9DDB-0B4286B2EB5E}" type="presOf" srcId="{669FBB56-1E26-4280-B4E8-FBA6740458FA}" destId="{6DA67E90-E784-48D2-9CDA-3C877B543040}" srcOrd="0" destOrd="0" presId="urn:microsoft.com/office/officeart/2008/layout/RadialCluster"/>
    <dgm:cxn modelId="{55DD56AF-B97F-4E5A-921A-C00A4569ED48}" srcId="{DFE580AD-E9D3-46EF-A514-8A94249C8C3C}" destId="{B1C44C47-185A-444E-80C0-52BDB0A6FD93}" srcOrd="0" destOrd="0" parTransId="{13C6904B-C137-4E7A-94E2-36819EE3B213}" sibTransId="{E8CE9BC1-C10A-497A-9E30-BC1F4BAFEF3A}"/>
    <dgm:cxn modelId="{DFC3B114-7121-46C1-82DF-0E7952078C7B}" type="presOf" srcId="{CBB853AE-AF7E-4D38-9E3F-EA1EC484B9F1}" destId="{56D966CF-A107-4718-9649-5EA9BB9FDC69}" srcOrd="0" destOrd="0" presId="urn:microsoft.com/office/officeart/2008/layout/RadialCluster"/>
    <dgm:cxn modelId="{126BB927-BE4F-422D-ABB8-28A3A188CFBD}" type="presOf" srcId="{1E51B9A2-08F3-4268-8AC5-E2D6EF151557}" destId="{0761E1BF-E31F-41BC-A318-60F81030B635}" srcOrd="0" destOrd="0" presId="urn:microsoft.com/office/officeart/2008/layout/RadialCluster"/>
    <dgm:cxn modelId="{BDD3C214-AED6-4240-A868-480B3035923F}" srcId="{DFE580AD-E9D3-46EF-A514-8A94249C8C3C}" destId="{669FBB56-1E26-4280-B4E8-FBA6740458FA}" srcOrd="3" destOrd="0" parTransId="{CBB853AE-AF7E-4D38-9E3F-EA1EC484B9F1}" sibTransId="{BD19B7D7-ED8D-4077-A1CE-9338FED6A84F}"/>
    <dgm:cxn modelId="{488A86F6-E9AA-4D32-AF09-EFBE434EE1A0}" type="presOf" srcId="{DFE580AD-E9D3-46EF-A514-8A94249C8C3C}" destId="{D17EF4D2-720E-4DBD-963F-7CCE8A449A6C}" srcOrd="0" destOrd="0" presId="urn:microsoft.com/office/officeart/2008/layout/RadialCluster"/>
    <dgm:cxn modelId="{BDB04FA0-AD38-4BC5-89E8-62D7F6F8F959}" type="presParOf" srcId="{68A024F6-B5D9-443D-879B-0238375B06FD}" destId="{0810AF71-DF56-4321-B262-F851771499A4}" srcOrd="0" destOrd="0" presId="urn:microsoft.com/office/officeart/2008/layout/RadialCluster"/>
    <dgm:cxn modelId="{4A17A2AB-70F7-40FB-AB22-F5A28E05A614}" type="presParOf" srcId="{0810AF71-DF56-4321-B262-F851771499A4}" destId="{D17EF4D2-720E-4DBD-963F-7CCE8A449A6C}" srcOrd="0" destOrd="0" presId="urn:microsoft.com/office/officeart/2008/layout/RadialCluster"/>
    <dgm:cxn modelId="{190203F0-8AE5-4B1D-BC27-A630281D50DF}" type="presParOf" srcId="{0810AF71-DF56-4321-B262-F851771499A4}" destId="{D8C92FA3-DEB7-4AFF-9827-01B5AEF08AB3}" srcOrd="1" destOrd="0" presId="urn:microsoft.com/office/officeart/2008/layout/RadialCluster"/>
    <dgm:cxn modelId="{C16120C6-84EE-421F-8B1B-D5A26F048FD6}" type="presParOf" srcId="{0810AF71-DF56-4321-B262-F851771499A4}" destId="{8165D38E-0755-466D-8ECB-DC2AFDBF7848}" srcOrd="2" destOrd="0" presId="urn:microsoft.com/office/officeart/2008/layout/RadialCluster"/>
    <dgm:cxn modelId="{BD69F11B-7797-493D-906D-D7F49BDF9F70}" type="presParOf" srcId="{0810AF71-DF56-4321-B262-F851771499A4}" destId="{0761E1BF-E31F-41BC-A318-60F81030B635}" srcOrd="3" destOrd="0" presId="urn:microsoft.com/office/officeart/2008/layout/RadialCluster"/>
    <dgm:cxn modelId="{F6887C42-9CC6-4DFF-8203-0AF5AB69FA7A}" type="presParOf" srcId="{0810AF71-DF56-4321-B262-F851771499A4}" destId="{ED5D6F40-9994-4774-A7F1-8902DCC2B3CB}" srcOrd="4" destOrd="0" presId="urn:microsoft.com/office/officeart/2008/layout/RadialCluster"/>
    <dgm:cxn modelId="{13458C5F-713E-4B80-89EE-0C8ECD3D04AC}" type="presParOf" srcId="{0810AF71-DF56-4321-B262-F851771499A4}" destId="{161DB4F7-6C49-4134-AEDF-A042B696CA02}" srcOrd="5" destOrd="0" presId="urn:microsoft.com/office/officeart/2008/layout/RadialCluster"/>
    <dgm:cxn modelId="{51262543-BB96-4EFB-B343-05610AA43DBA}" type="presParOf" srcId="{0810AF71-DF56-4321-B262-F851771499A4}" destId="{F1EF8748-1ECC-49BB-8B6C-5D89ABFE2F45}" srcOrd="6" destOrd="0" presId="urn:microsoft.com/office/officeart/2008/layout/RadialCluster"/>
    <dgm:cxn modelId="{29399CAB-A1CD-41DC-80C3-490AEA5D481C}" type="presParOf" srcId="{0810AF71-DF56-4321-B262-F851771499A4}" destId="{56D966CF-A107-4718-9649-5EA9BB9FDC69}" srcOrd="7" destOrd="0" presId="urn:microsoft.com/office/officeart/2008/layout/RadialCluster"/>
    <dgm:cxn modelId="{5AB1D79B-CA06-4C64-AA42-54CC83972070}" type="presParOf" srcId="{0810AF71-DF56-4321-B262-F851771499A4}" destId="{6DA67E90-E784-48D2-9CDA-3C877B543040}" srcOrd="8" destOrd="0" presId="urn:microsoft.com/office/officeart/2008/layout/RadialCluster"/>
    <dgm:cxn modelId="{DEDD7B5F-F6C2-469C-A93A-16AD320202AE}" type="presParOf" srcId="{0810AF71-DF56-4321-B262-F851771499A4}" destId="{9909CFC4-3BE0-4552-B992-0E4B92B4917E}" srcOrd="9" destOrd="0" presId="urn:microsoft.com/office/officeart/2008/layout/RadialCluster"/>
    <dgm:cxn modelId="{EF2BCC7C-A889-422B-BC32-08BC7D035BD9}" type="presParOf" srcId="{0810AF71-DF56-4321-B262-F851771499A4}" destId="{786FA415-ADCE-42A9-B6D9-3006C9094402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F0B3A5-3846-4311-BCBF-3AB189A73250}">
      <dsp:nvSpPr>
        <dsp:cNvPr id="0" name=""/>
        <dsp:cNvSpPr/>
      </dsp:nvSpPr>
      <dsp:spPr>
        <a:xfrm>
          <a:off x="1509100" y="0"/>
          <a:ext cx="3268910" cy="326891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EB0789-4354-4EBE-B0A6-D0BE6A1C41F5}">
      <dsp:nvSpPr>
        <dsp:cNvPr id="0" name=""/>
        <dsp:cNvSpPr/>
      </dsp:nvSpPr>
      <dsp:spPr>
        <a:xfrm>
          <a:off x="2792210" y="459634"/>
          <a:ext cx="2827481" cy="202274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80 % детей имеют те или иные речевые отклонения. </a:t>
          </a:r>
          <a:endParaRPr lang="ru-RU" sz="2600" b="1" kern="1200" dirty="0"/>
        </a:p>
      </dsp:txBody>
      <dsp:txXfrm>
        <a:off x="2890952" y="558376"/>
        <a:ext cx="2629997" cy="18252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7EF4D2-720E-4DBD-963F-7CCE8A449A6C}">
      <dsp:nvSpPr>
        <dsp:cNvPr id="0" name=""/>
        <dsp:cNvSpPr/>
      </dsp:nvSpPr>
      <dsp:spPr>
        <a:xfrm>
          <a:off x="2766260" y="1969862"/>
          <a:ext cx="2208580" cy="20179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Блоки образовательной деятельности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2864766" y="2068368"/>
        <a:ext cx="2011568" cy="1820894"/>
      </dsp:txXfrm>
    </dsp:sp>
    <dsp:sp modelId="{D8C92FA3-DEB7-4AFF-9827-01B5AEF08AB3}">
      <dsp:nvSpPr>
        <dsp:cNvPr id="0" name=""/>
        <dsp:cNvSpPr/>
      </dsp:nvSpPr>
      <dsp:spPr>
        <a:xfrm rot="16200000">
          <a:off x="3477990" y="1577302"/>
          <a:ext cx="78511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85119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65D38E-0755-466D-8ECB-DC2AFDBF7848}">
      <dsp:nvSpPr>
        <dsp:cNvPr id="0" name=""/>
        <dsp:cNvSpPr/>
      </dsp:nvSpPr>
      <dsp:spPr>
        <a:xfrm>
          <a:off x="2832720" y="55801"/>
          <a:ext cx="2075660" cy="11289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Скромность</a:t>
          </a:r>
          <a:endParaRPr lang="ru-RU" sz="1600" b="1" kern="1200" dirty="0"/>
        </a:p>
      </dsp:txBody>
      <dsp:txXfrm>
        <a:off x="2887830" y="110911"/>
        <a:ext cx="1965440" cy="1018721"/>
      </dsp:txXfrm>
    </dsp:sp>
    <dsp:sp modelId="{0761E1BF-E31F-41BC-A318-60F81030B635}">
      <dsp:nvSpPr>
        <dsp:cNvPr id="0" name=""/>
        <dsp:cNvSpPr/>
      </dsp:nvSpPr>
      <dsp:spPr>
        <a:xfrm rot="20520000">
          <a:off x="4971195" y="2596995"/>
          <a:ext cx="14895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8953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5D6F40-9994-4774-A7F1-8902DCC2B3CB}">
      <dsp:nvSpPr>
        <dsp:cNvPr id="0" name=""/>
        <dsp:cNvSpPr/>
      </dsp:nvSpPr>
      <dsp:spPr>
        <a:xfrm>
          <a:off x="5116503" y="1685515"/>
          <a:ext cx="1994308" cy="11289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Добро</a:t>
          </a:r>
          <a:endParaRPr lang="ru-RU" sz="1600" b="1" kern="1200" dirty="0"/>
        </a:p>
      </dsp:txBody>
      <dsp:txXfrm>
        <a:off x="5171613" y="1740625"/>
        <a:ext cx="1884088" cy="1018721"/>
      </dsp:txXfrm>
    </dsp:sp>
    <dsp:sp modelId="{161DB4F7-6C49-4134-AEDF-A042B696CA02}">
      <dsp:nvSpPr>
        <dsp:cNvPr id="0" name=""/>
        <dsp:cNvSpPr/>
      </dsp:nvSpPr>
      <dsp:spPr>
        <a:xfrm rot="3240000">
          <a:off x="4537180" y="4118121"/>
          <a:ext cx="32224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2247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EF8748-1ECC-49BB-8B6C-5D89ABFE2F45}">
      <dsp:nvSpPr>
        <dsp:cNvPr id="0" name=""/>
        <dsp:cNvSpPr/>
      </dsp:nvSpPr>
      <dsp:spPr>
        <a:xfrm>
          <a:off x="4224901" y="4248472"/>
          <a:ext cx="2063930" cy="12768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Справедливость</a:t>
          </a:r>
          <a:endParaRPr lang="ru-RU" sz="1600" b="1" kern="1200" dirty="0"/>
        </a:p>
      </dsp:txBody>
      <dsp:txXfrm>
        <a:off x="4287234" y="4310805"/>
        <a:ext cx="1939264" cy="1152223"/>
      </dsp:txXfrm>
    </dsp:sp>
    <dsp:sp modelId="{56D966CF-A107-4718-9649-5EA9BB9FDC69}">
      <dsp:nvSpPr>
        <dsp:cNvPr id="0" name=""/>
        <dsp:cNvSpPr/>
      </dsp:nvSpPr>
      <dsp:spPr>
        <a:xfrm rot="7560000">
          <a:off x="2916470" y="4100391"/>
          <a:ext cx="27841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8416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A67E90-E784-48D2-9CDA-3C877B543040}">
      <dsp:nvSpPr>
        <dsp:cNvPr id="0" name=""/>
        <dsp:cNvSpPr/>
      </dsp:nvSpPr>
      <dsp:spPr>
        <a:xfrm>
          <a:off x="1458138" y="4213012"/>
          <a:ext cx="2052189" cy="13478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Дружба</a:t>
          </a:r>
          <a:endParaRPr lang="ru-RU" sz="1600" b="1" kern="1200" dirty="0"/>
        </a:p>
      </dsp:txBody>
      <dsp:txXfrm>
        <a:off x="1523933" y="4278807"/>
        <a:ext cx="1920599" cy="1216219"/>
      </dsp:txXfrm>
    </dsp:sp>
    <dsp:sp modelId="{9909CFC4-3BE0-4552-B992-0E4B92B4917E}">
      <dsp:nvSpPr>
        <dsp:cNvPr id="0" name=""/>
        <dsp:cNvSpPr/>
      </dsp:nvSpPr>
      <dsp:spPr>
        <a:xfrm rot="11880000">
          <a:off x="2658128" y="2602883"/>
          <a:ext cx="11084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0843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6FA415-ADCE-42A9-B6D9-3006C9094402}">
      <dsp:nvSpPr>
        <dsp:cNvPr id="0" name=""/>
        <dsp:cNvSpPr/>
      </dsp:nvSpPr>
      <dsp:spPr>
        <a:xfrm>
          <a:off x="594043" y="1692734"/>
          <a:ext cx="2066798" cy="11145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Трудолюбие</a:t>
          </a:r>
          <a:endParaRPr lang="ru-RU" sz="1600" b="1" kern="1200" dirty="0"/>
        </a:p>
      </dsp:txBody>
      <dsp:txXfrm>
        <a:off x="648449" y="1747140"/>
        <a:ext cx="1957986" cy="10056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06.01.2015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06.01.2015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1412776"/>
            <a:ext cx="7776864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cademy" pitchFamily="2" charset="0"/>
              </a:rPr>
              <a:t>Презентация учителя-логопеда </a:t>
            </a:r>
          </a:p>
          <a:p>
            <a:pPr algn="ctr"/>
            <a:r>
              <a:rPr lang="ru-RU" sz="2800" dirty="0" smtClean="0">
                <a:latin typeface="Academy" pitchFamily="2" charset="0"/>
              </a:rPr>
              <a:t>МБДОУ ЦРР детского сада №455</a:t>
            </a:r>
            <a:endParaRPr lang="ru-RU" sz="2800" dirty="0">
              <a:latin typeface="Academy" pitchFamily="2" charset="0"/>
            </a:endParaRPr>
          </a:p>
          <a:p>
            <a:pPr algn="ctr"/>
            <a:r>
              <a:rPr lang="ru-RU" sz="2800" dirty="0" err="1" smtClean="0">
                <a:latin typeface="Academy" pitchFamily="2" charset="0"/>
              </a:rPr>
              <a:t>Кострыгиной</a:t>
            </a:r>
            <a:r>
              <a:rPr lang="ru-RU" sz="2800" dirty="0" smtClean="0">
                <a:latin typeface="Academy" pitchFamily="2" charset="0"/>
              </a:rPr>
              <a:t> Н. В. </a:t>
            </a:r>
            <a:r>
              <a:rPr lang="ru-RU" sz="2800" dirty="0">
                <a:latin typeface="Academy" pitchFamily="2" charset="0"/>
              </a:rPr>
              <a:t>н</a:t>
            </a:r>
            <a:r>
              <a:rPr lang="ru-RU" sz="2800" dirty="0" smtClean="0">
                <a:latin typeface="Academy" pitchFamily="2" charset="0"/>
              </a:rPr>
              <a:t>а тему: </a:t>
            </a:r>
          </a:p>
          <a:p>
            <a:pPr algn="ctr"/>
            <a:endParaRPr lang="ru-RU" sz="2800" dirty="0" smtClean="0"/>
          </a:p>
          <a:p>
            <a:pPr algn="ctr"/>
            <a:endParaRPr lang="ru-RU" dirty="0"/>
          </a:p>
          <a:p>
            <a:pPr algn="ctr"/>
            <a:r>
              <a:rPr lang="ru-RU" sz="3600" b="1" dirty="0" smtClean="0">
                <a:latin typeface="Academy" pitchFamily="2" charset="0"/>
              </a:rPr>
              <a:t>«Организация взаимодействия учителя-логопеда с детьми </a:t>
            </a:r>
          </a:p>
          <a:p>
            <a:pPr algn="ctr"/>
            <a:r>
              <a:rPr lang="ru-RU" sz="3600" b="1" dirty="0" smtClean="0">
                <a:latin typeface="Academy" pitchFamily="2" charset="0"/>
              </a:rPr>
              <a:t>по формированию </a:t>
            </a:r>
          </a:p>
          <a:p>
            <a:pPr algn="ctr"/>
            <a:r>
              <a:rPr lang="ru-RU" sz="3600" b="1" dirty="0" smtClean="0">
                <a:latin typeface="Academy" pitchFamily="2" charset="0"/>
              </a:rPr>
              <a:t>этических понятий»</a:t>
            </a:r>
            <a:endParaRPr lang="ru-RU" sz="3600" b="1" dirty="0">
              <a:latin typeface="Academ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774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1718" y="620688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Наиболее </a:t>
            </a:r>
            <a:r>
              <a:rPr lang="ru-RU" sz="2400" b="1" dirty="0" smtClean="0"/>
              <a:t>важные </a:t>
            </a:r>
          </a:p>
          <a:p>
            <a:r>
              <a:rPr lang="ru-RU" sz="2400" b="1" dirty="0" smtClean="0"/>
              <a:t>направления </a:t>
            </a:r>
            <a:r>
              <a:rPr lang="ru-RU" sz="2400" b="1" dirty="0"/>
              <a:t>логопедической работы: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2276872"/>
            <a:ext cx="7416824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ru-RU" i="1" dirty="0" smtClean="0"/>
              <a:t> Расширение </a:t>
            </a:r>
            <a:r>
              <a:rPr lang="ru-RU" i="1" dirty="0"/>
              <a:t>объёма </a:t>
            </a:r>
            <a:r>
              <a:rPr lang="ru-RU" i="1" dirty="0" smtClean="0"/>
              <a:t>словаря;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ru-RU" i="1" dirty="0"/>
              <a:t>Уточнение и углубление структуры значений слова и р</a:t>
            </a:r>
            <a:r>
              <a:rPr lang="ru-RU" i="1" dirty="0" smtClean="0"/>
              <a:t>азвитие </a:t>
            </a:r>
            <a:r>
              <a:rPr lang="ru-RU" i="1" dirty="0"/>
              <a:t>лексической системности;</a:t>
            </a:r>
            <a:endParaRPr lang="ru-RU" dirty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ru-RU" i="1" dirty="0"/>
              <a:t>Работа над синонимическими и антонимическими отношениями;</a:t>
            </a:r>
            <a:r>
              <a:rPr lang="ru-RU" dirty="0"/>
              <a:t> </a:t>
            </a:r>
            <a:endParaRPr lang="ru-RU" dirty="0" smtClean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ru-RU" i="1" dirty="0"/>
              <a:t>Формирование эмоциональной лексики;</a:t>
            </a:r>
            <a:r>
              <a:rPr lang="ru-RU" dirty="0"/>
              <a:t> </a:t>
            </a:r>
            <a:endParaRPr lang="ru-RU" dirty="0" smtClean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ru-RU" i="1" dirty="0"/>
              <a:t>Развитие образности </a:t>
            </a:r>
            <a:r>
              <a:rPr lang="ru-RU" i="1" dirty="0" smtClean="0"/>
              <a:t>речи;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ru-RU" i="1" dirty="0"/>
              <a:t>Формирование у детей словообразовательных навыков </a:t>
            </a:r>
            <a:r>
              <a:rPr lang="ru-RU" i="1" dirty="0" smtClean="0"/>
              <a:t>;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ru-RU" i="1" dirty="0" smtClean="0"/>
              <a:t>Развитие умения </a:t>
            </a:r>
            <a:r>
              <a:rPr lang="ru-RU" i="1" dirty="0"/>
              <a:t>пользоваться интонацией</a:t>
            </a:r>
            <a:r>
              <a:rPr lang="ru-RU" i="1" dirty="0" smtClean="0"/>
              <a:t> 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9971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:\фото мои занятия\DSC029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43" y="332656"/>
            <a:ext cx="8304922" cy="6228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557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2204864"/>
            <a:ext cx="540885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dirty="0" smtClean="0"/>
              <a:t>Спасибо </a:t>
            </a:r>
          </a:p>
          <a:p>
            <a:pPr algn="ctr"/>
            <a:r>
              <a:rPr lang="ru-RU" sz="6000" dirty="0" smtClean="0"/>
              <a:t>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6221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1999" y="1052736"/>
            <a:ext cx="655272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i="1" dirty="0"/>
              <a:t>В.А. Сухомлинский </a:t>
            </a:r>
            <a:r>
              <a:rPr lang="ru-RU" dirty="0"/>
              <a:t>говорил о нравственно-этическом воспитании ребенка, как о формировании </a:t>
            </a:r>
            <a:endParaRPr lang="ru-RU" dirty="0" smtClean="0"/>
          </a:p>
          <a:p>
            <a:pPr algn="ctr">
              <a:lnSpc>
                <a:spcPct val="150000"/>
              </a:lnSpc>
            </a:pPr>
            <a:r>
              <a:rPr lang="ru-RU" b="1" dirty="0" smtClean="0"/>
              <a:t>«</a:t>
            </a:r>
            <a:r>
              <a:rPr lang="ru-RU" b="1" dirty="0"/>
              <a:t>умения чувствовать человека».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87623" y="3284984"/>
            <a:ext cx="6905135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i="1" dirty="0" smtClean="0"/>
              <a:t>Одна </a:t>
            </a:r>
            <a:r>
              <a:rPr lang="ru-RU" b="1" i="1" dirty="0"/>
              <a:t>из важнейших задач социально – личностного развития дошкольников </a:t>
            </a:r>
            <a:r>
              <a:rPr lang="ru-RU" b="1" i="1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 - приобщение </a:t>
            </a:r>
            <a:r>
              <a:rPr lang="ru-RU" dirty="0"/>
              <a:t>к элементарным общепринятым нормам и правилам взаимоотношения со сверстниками и </a:t>
            </a:r>
            <a:r>
              <a:rPr lang="ru-RU" dirty="0" smtClean="0"/>
              <a:t>взрослыми.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5129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1988840"/>
            <a:ext cx="59046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 «Речевая </a:t>
            </a:r>
            <a:r>
              <a:rPr lang="ru-RU" sz="2400" i="1" dirty="0"/>
              <a:t>деятельность является тончайшим выражением социальной природы человеческой психики. Нормальное развитие речи осуществляется благодаря общению с окружающими. Основная функция речи – служить средством социального общения – впервые рождается и как потребность, и как средство </a:t>
            </a:r>
            <a:r>
              <a:rPr lang="ru-RU" sz="2400" i="1" dirty="0" smtClean="0"/>
              <a:t>общения»</a:t>
            </a:r>
          </a:p>
          <a:p>
            <a:pPr algn="r"/>
            <a:r>
              <a:rPr lang="ru-RU" sz="2400" b="1" i="1" dirty="0" err="1" smtClean="0"/>
              <a:t>Р.Е.Левина</a:t>
            </a:r>
            <a:endParaRPr lang="ru-RU" sz="2400" b="1" i="1" dirty="0" smtClean="0"/>
          </a:p>
        </p:txBody>
      </p:sp>
      <p:pic>
        <p:nvPicPr>
          <p:cNvPr id="1026" name="Picture 2" descr="http://go4.imgsmail.ru/imgpreview?key=http%3A//www.psychologos.ru/images/1/1e/Roza_Levina.jpg&amp;mb=imgdb_preview_9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2160240" cy="302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00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052736"/>
            <a:ext cx="698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/>
              <a:t>Плановое логопедическое обследование по методике </a:t>
            </a:r>
            <a:r>
              <a:rPr lang="ru-RU" sz="2400" i="1" dirty="0" smtClean="0"/>
              <a:t>Волковой на начало учебного года показало:</a:t>
            </a:r>
            <a:endParaRPr lang="ru-RU" sz="2400" i="1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995300065"/>
              </p:ext>
            </p:extLst>
          </p:nvPr>
        </p:nvGraphicFramePr>
        <p:xfrm>
          <a:off x="1115616" y="2564904"/>
          <a:ext cx="7128792" cy="32689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5523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7112590"/>
              </p:ext>
            </p:extLst>
          </p:nvPr>
        </p:nvGraphicFramePr>
        <p:xfrm>
          <a:off x="751432" y="2708920"/>
          <a:ext cx="7641135" cy="3240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0838"/>
                <a:gridCol w="486570"/>
                <a:gridCol w="486570"/>
                <a:gridCol w="486570"/>
                <a:gridCol w="397199"/>
                <a:gridCol w="486570"/>
                <a:gridCol w="487280"/>
                <a:gridCol w="487280"/>
                <a:gridCol w="487280"/>
                <a:gridCol w="486570"/>
                <a:gridCol w="487280"/>
                <a:gridCol w="469547"/>
                <a:gridCol w="505011"/>
                <a:gridCol w="486570"/>
              </a:tblGrid>
              <a:tr h="18902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Фамилия, Имя ребенка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59" marR="67959" marT="0" marB="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Добро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59" marR="6795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Мудрость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59" marR="6795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Зло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59" marR="6795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Совесть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59" marR="6795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Душа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59" marR="6795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Любовь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59" marR="6795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Гордыня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59" marR="6795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Счастье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59" marR="6795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Свобода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59" marR="6795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Дружба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59" marR="6795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Милосердие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59" marR="6795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Долг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59" marR="6795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Вина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59" marR="67959" marT="0" marB="0" vert="vert270"/>
                </a:tc>
              </a:tr>
              <a:tr h="13501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59" marR="67959" marT="0" marB="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59" marR="6795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59" marR="6795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59" marR="6795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59" marR="6795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59" marR="6795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59" marR="6795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59" marR="6795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59" marR="6795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59" marR="6795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59" marR="6795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59" marR="6795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59" marR="6795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59" marR="67959" marT="0" marB="0" vert="vert270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36737" y="1260048"/>
            <a:ext cx="820891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Протокол обследования понимания детьми слов,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обозначающих «нравственные понятия».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___</a:t>
            </a:r>
            <a:r>
              <a:rPr kumimoji="0" lang="ru-RU" sz="11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старшей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______________ группе</a:t>
            </a:r>
            <a:r>
              <a:rPr kumimoji="0" lang="ru-RU" sz="11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_№11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__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Дата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проведения_</a:t>
            </a:r>
            <a:r>
              <a:rPr kumimoji="0" lang="ru-RU" sz="1100" b="1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октябрь</a:t>
            </a:r>
            <a:r>
              <a:rPr kumimoji="0" lang="ru-RU" sz="11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2013 г.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__  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Специалист______</a:t>
            </a:r>
            <a:r>
              <a:rPr kumimoji="0" lang="ru-RU" sz="1100" b="1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Кострыгина</a:t>
            </a:r>
            <a:r>
              <a:rPr kumimoji="0" lang="ru-RU" sz="11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Н.В., учитель-логопед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___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385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1124744"/>
            <a:ext cx="676875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/>
              <a:t>Низкий уровень понимания </a:t>
            </a:r>
            <a:r>
              <a:rPr lang="ru-RU" sz="2400" dirty="0"/>
              <a:t>- понятие не сформировано, ребенок не понимает, о чем идет речь</a:t>
            </a:r>
            <a:r>
              <a:rPr lang="ru-RU" sz="2400" dirty="0" smtClean="0"/>
              <a:t>.</a:t>
            </a:r>
          </a:p>
          <a:p>
            <a:endParaRPr lang="ru-RU" sz="2400" dirty="0"/>
          </a:p>
          <a:p>
            <a:r>
              <a:rPr lang="ru-RU" sz="2400" b="1" i="1" dirty="0"/>
              <a:t>Средний уровень понимания </a:t>
            </a:r>
            <a:r>
              <a:rPr lang="ru-RU" sz="2400" dirty="0"/>
              <a:t>– смутные представления о понятии, противоречивые, запутанные</a:t>
            </a:r>
            <a:r>
              <a:rPr lang="ru-RU" sz="2400" dirty="0" smtClean="0"/>
              <a:t>.</a:t>
            </a:r>
          </a:p>
          <a:p>
            <a:endParaRPr lang="ru-RU" sz="2400" dirty="0"/>
          </a:p>
          <a:p>
            <a:r>
              <a:rPr lang="ru-RU" sz="2400" b="1" i="1" dirty="0"/>
              <a:t>Высокий уровень понимания </a:t>
            </a:r>
            <a:r>
              <a:rPr lang="ru-RU" sz="2400" dirty="0"/>
              <a:t>– четкие представления о понятии, достаточно глубокое понимание значения предложенного слова(на доступном для возраста уровне</a:t>
            </a:r>
            <a:r>
              <a:rPr lang="ru-RU" sz="2400" dirty="0" smtClean="0"/>
              <a:t>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16426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вина+долг+доброта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201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2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46" y="301352"/>
            <a:ext cx="8429356" cy="62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4924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925747994"/>
              </p:ext>
            </p:extLst>
          </p:nvPr>
        </p:nvGraphicFramePr>
        <p:xfrm>
          <a:off x="683568" y="764704"/>
          <a:ext cx="7704856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31924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128</TotalTime>
  <Words>293</Words>
  <Application>Microsoft Office PowerPoint</Application>
  <PresentationFormat>Экран (4:3)</PresentationFormat>
  <Paragraphs>79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Остин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SuperUser</dc:creator>
  <cp:lastModifiedBy>Alesha</cp:lastModifiedBy>
  <cp:revision>14</cp:revision>
  <dcterms:created xsi:type="dcterms:W3CDTF">2014-04-14T16:34:51Z</dcterms:created>
  <dcterms:modified xsi:type="dcterms:W3CDTF">2015-01-06T11:07:47Z</dcterms:modified>
</cp:coreProperties>
</file>